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44"/>
  </p:notesMasterIdLst>
  <p:handoutMasterIdLst>
    <p:handoutMasterId r:id="rId45"/>
  </p:handoutMasterIdLst>
  <p:sldIdLst>
    <p:sldId id="256" r:id="rId6"/>
    <p:sldId id="257" r:id="rId7"/>
    <p:sldId id="277" r:id="rId8"/>
    <p:sldId id="278" r:id="rId9"/>
    <p:sldId id="322" r:id="rId10"/>
    <p:sldId id="323" r:id="rId11"/>
    <p:sldId id="313" r:id="rId12"/>
    <p:sldId id="341" r:id="rId13"/>
    <p:sldId id="315" r:id="rId14"/>
    <p:sldId id="304" r:id="rId15"/>
    <p:sldId id="317" r:id="rId16"/>
    <p:sldId id="305" r:id="rId17"/>
    <p:sldId id="320" r:id="rId18"/>
    <p:sldId id="318" r:id="rId19"/>
    <p:sldId id="321" r:id="rId20"/>
    <p:sldId id="336" r:id="rId21"/>
    <p:sldId id="333" r:id="rId22"/>
    <p:sldId id="334" r:id="rId23"/>
    <p:sldId id="335" r:id="rId24"/>
    <p:sldId id="324" r:id="rId25"/>
    <p:sldId id="329" r:id="rId26"/>
    <p:sldId id="325" r:id="rId27"/>
    <p:sldId id="326" r:id="rId28"/>
    <p:sldId id="328" r:id="rId29"/>
    <p:sldId id="327" r:id="rId30"/>
    <p:sldId id="337" r:id="rId31"/>
    <p:sldId id="330" r:id="rId32"/>
    <p:sldId id="339" r:id="rId33"/>
    <p:sldId id="340" r:id="rId34"/>
    <p:sldId id="331" r:id="rId35"/>
    <p:sldId id="332" r:id="rId36"/>
    <p:sldId id="295" r:id="rId37"/>
    <p:sldId id="296" r:id="rId38"/>
    <p:sldId id="298" r:id="rId39"/>
    <p:sldId id="338" r:id="rId40"/>
    <p:sldId id="273" r:id="rId41"/>
    <p:sldId id="274" r:id="rId42"/>
    <p:sldId id="275" r:id="rId4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01" autoAdjust="0"/>
    <p:restoredTop sz="93949" autoAdjust="0"/>
  </p:normalViewPr>
  <p:slideViewPr>
    <p:cSldViewPr snapToGrid="0">
      <p:cViewPr varScale="1">
        <p:scale>
          <a:sx n="80" d="100"/>
          <a:sy n="80" d="100"/>
        </p:scale>
        <p:origin x="808" y="2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2016-04-08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6.png>
</file>

<file path=ppt/media/image17.png>
</file>

<file path=ppt/media/image18.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2016-04-08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 Id="rId3" Type="http://schemas.openxmlformats.org/officeDocument/2006/relationships/hyperlink" Target="http://bit.ly/1Hdx7E1"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section's goal is to have you bootstrap another node, this time a web server, and add it to the proxy members.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a:t>
            </a:r>
          </a:p>
          <a:p>
            <a:endParaRPr lang="en-US" dirty="0" smtClean="0"/>
          </a:p>
          <a:p>
            <a:r>
              <a:rPr lang="en-US" dirty="0" smtClean="0"/>
              <a:t>You change 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a:t>
            </a:r>
          </a:p>
          <a:p>
            <a:endParaRPr lang="en-US" dirty="0" smtClean="0"/>
          </a:p>
          <a:p>
            <a:r>
              <a:rPr lang="en-US" dirty="0" smtClean="0"/>
              <a:t>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Copy/paste from here http://</a:t>
            </a:r>
            <a:r>
              <a:rPr lang="en-US" dirty="0" err="1" smtClean="0"/>
              <a:t>bit.ly</a:t>
            </a:r>
            <a:r>
              <a:rPr lang="en-US" dirty="0" smtClean="0"/>
              <a:t>/1Xoai9R </a:t>
            </a:r>
          </a:p>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a:p>
            <a:endParaRPr lang="en-US" dirty="0" smtClean="0"/>
          </a:p>
          <a:p>
            <a:r>
              <a:rPr lang="en-US" dirty="0" smtClean="0"/>
              <a:t>Instructor Note: Allow 5 minutes to complete</a:t>
            </a:r>
            <a:r>
              <a:rPr lang="en-US" baseline="0" dirty="0" smtClean="0"/>
              <a:t>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a:t>
            </a:r>
          </a:p>
          <a:p>
            <a:endParaRPr lang="en-US" dirty="0" smtClean="0"/>
          </a:p>
          <a:p>
            <a:r>
              <a:rPr lang="en-US" dirty="0" smtClean="0"/>
              <a:t>You change 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a:t>
            </a:r>
          </a:p>
          <a:p>
            <a:endParaRPr lang="en-US" dirty="0" smtClean="0"/>
          </a:p>
          <a:p>
            <a:r>
              <a:rPr lang="en-US" dirty="0" smtClean="0"/>
              <a:t>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asked you to login to that remote node and run 'sudo chef-client' to apply the new run list defined for that node. This does in fact work but considering that we may need to execute this command for this node and many future nodes, it seems like a lot of windows and commands that we would need to execute.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3660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make our lives easier, the 'knife' command provides a subcommand named 'ssh' that allows us to execute a command across multiple nodes that match a specified search query.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9430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bootstrap, update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the run list, and run chef-client on a node. You will also learn how to update a default attribute within a recipe, version and upload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84875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There are a lot of options for defining the search criteria that we will continue to explore. The most important criteria in this instance is star-colon-star. This means that we want to issue a command to all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if you want to execute a "sudo chef-client" run for all of your</a:t>
            </a:r>
            <a:r>
              <a:rPr lang="en-US" baseline="0" dirty="0" smtClean="0"/>
              <a:t> </a:t>
            </a:r>
            <a:r>
              <a:rPr lang="en-US" dirty="0" smtClean="0"/>
              <a:t>nodes,  you should write out this</a:t>
            </a:r>
            <a:r>
              <a:rPr lang="en-US" baseline="0" dirty="0" smtClean="0"/>
              <a:t> command.</a:t>
            </a:r>
            <a:r>
              <a:rPr lang="en-US" dirty="0" smtClean="0"/>
              <a:t/>
            </a:r>
            <a:br>
              <a:rPr lang="en-US" dirty="0" smtClean="0"/>
            </a:br>
            <a:endParaRPr lang="en-US" dirty="0" smtClean="0"/>
          </a:p>
          <a:p>
            <a:r>
              <a:rPr lang="en-US" dirty="0" smtClean="0"/>
              <a:t>You would</a:t>
            </a:r>
            <a:r>
              <a:rPr lang="en-US" baseline="0" dirty="0" smtClean="0"/>
              <a:t> </a:t>
            </a:r>
            <a:r>
              <a:rPr lang="en-US" dirty="0" smtClean="0"/>
              <a:t>need to provide the user name to log into the system, the password for that system, and then finally the command to execute.</a:t>
            </a:r>
          </a:p>
          <a:p>
            <a:endParaRPr lang="en-US" dirty="0" smtClean="0"/>
          </a:p>
          <a:p>
            <a:r>
              <a:rPr lang="en-US" dirty="0" smtClean="0"/>
              <a:t>In this way, you could easily ask your nodes to update from your current workstation as long as they all have the same login credentials. For more security,</a:t>
            </a:r>
            <a:r>
              <a:rPr lang="en-US" baseline="0" dirty="0" smtClean="0"/>
              <a:t> you sh</a:t>
            </a:r>
            <a:r>
              <a:rPr lang="en-US" dirty="0" smtClean="0"/>
              <a:t>ould likely use SSH keys and forego specifying a username and password.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89850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smtClean="0"/>
          </a:p>
          <a:p>
            <a:endParaRPr lang="en-US" dirty="0" smtClean="0"/>
          </a:p>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proxy server. </a:t>
            </a:r>
          </a:p>
          <a:p>
            <a:endParaRPr lang="en-US" dirty="0" smtClean="0"/>
          </a:p>
          <a:p>
            <a:r>
              <a:rPr lang="en-US" dirty="0" smtClean="0"/>
              <a:t>A proxy server is able to receive requests and relay them to other systems. In our case, we specifically want to use the proxy server to balance the entire traffic load between one or more systems.</a:t>
            </a:r>
          </a:p>
          <a:p>
            <a:endParaRPr lang="en-US" dirty="0" smtClean="0"/>
          </a:p>
          <a:p>
            <a:r>
              <a:rPr lang="en-US" dirty="0" smtClean="0"/>
              <a:t>This means we will need to establish a new node within our organization, install the necessary software to make the node a proxy server,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proxy server. </a:t>
            </a:r>
          </a:p>
          <a:p>
            <a:endParaRPr lang="en-US" dirty="0" smtClean="0"/>
          </a:p>
          <a:p>
            <a:r>
              <a:rPr lang="en-US" dirty="0" smtClean="0"/>
              <a:t>A proxy server is able to receive requests and relay them to other systems. In our case, we specifically want to use the proxy server to balance the entire traffic load between one or more systems.</a:t>
            </a:r>
          </a:p>
          <a:p>
            <a:endParaRPr lang="en-US" dirty="0" smtClean="0"/>
          </a:p>
          <a:p>
            <a:r>
              <a:rPr lang="en-US" dirty="0" smtClean="0"/>
              <a:t>This means we will need to establish a new node within our organization, install the necessary software to make the node a proxy server,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&lt;&lt;WIP We don</a:t>
            </a:r>
            <a:r>
              <a:rPr lang="fr-FR" dirty="0" smtClean="0"/>
              <a:t>'</a:t>
            </a:r>
            <a:r>
              <a:rPr lang="en-US" dirty="0" smtClean="0"/>
              <a:t>t need the variable here – could just pass the attribute directly into the template.  Maybe hard code it in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8903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Gist here </a:t>
            </a:r>
            <a:r>
              <a:rPr lang="en-US" dirty="0" smtClean="0">
                <a:hlinkClick r:id="rId3"/>
              </a:rPr>
              <a:t>http://bit.ly/1Hdx7E1</a:t>
            </a:r>
            <a:r>
              <a:rPr lang="en-US" dirty="0" smtClean="0"/>
              <a:t> </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08105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a:p>
            <a:endParaRPr lang="en-US" dirty="0" smtClean="0"/>
          </a:p>
          <a:p>
            <a:r>
              <a:rPr lang="en-US" dirty="0" smtClean="0"/>
              <a:t>Instructor Note: Allow 5 minutes to complete</a:t>
            </a:r>
            <a:r>
              <a:rPr lang="en-US" baseline="0" dirty="0" smtClean="0"/>
              <a:t>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95703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027399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513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40328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wrap="none"/>
          <a:lstStyle>
            <a:lvl1pPr>
              <a:defRPr sz="5900" baseline="0"/>
            </a:lvl1pPr>
          </a:lstStyle>
          <a:p>
            <a:r>
              <a:rPr lang="en-US" dirty="0" smtClean="0"/>
              <a:t>Bullets</a:t>
            </a:r>
            <a:endParaRPr lang="en-US" dirty="0"/>
          </a:p>
        </p:txBody>
      </p:sp>
      <p:sp>
        <p:nvSpPr>
          <p:cNvPr id="5" name="Text Placeholder 4"/>
          <p:cNvSpPr>
            <a:spLocks noGrp="1"/>
          </p:cNvSpPr>
          <p:nvPr>
            <p:ph type="body" sz="quarter" idx="10"/>
          </p:nvPr>
        </p:nvSpPr>
        <p:spPr>
          <a:xfrm>
            <a:off x="609600" y="1524000"/>
            <a:ext cx="14935200" cy="70104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88889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76100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5087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87543614"/>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491712" y="482873"/>
            <a:ext cx="2099769" cy="209976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4" r:id="rId15"/>
    <p:sldLayoutId id="2147483805" r:id="rId16"/>
    <p:sldLayoutId id="2147483806" r:id="rId17"/>
    <p:sldLayoutId id="2147483807" r:id="rId18"/>
    <p:sldLayoutId id="2147483809" r:id="rId19"/>
    <p:sldLayoutId id="2147483812" r:id="rId20"/>
    <p:sldLayoutId id="2147483815" r:id="rId21"/>
    <p:sldLayoutId id="2147483816" r:id="rId22"/>
    <p:sldLayoutId id="2147483817"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hyperlink" Target="http://bit.ly/1Hdx7E1"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hyperlink" Target="https://supermarket.chef.io"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1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 Attributes, Attribute Files and Dependencies</a:t>
            </a:r>
            <a:endParaRPr lang="en-US" dirty="0"/>
          </a:p>
        </p:txBody>
      </p:sp>
      <p:sp>
        <p:nvSpPr>
          <p:cNvPr id="3" name="Subtitle 2"/>
          <p:cNvSpPr>
            <a:spLocks noGrp="1"/>
          </p:cNvSpPr>
          <p:nvPr>
            <p:ph type="subTitle" idx="1"/>
          </p:nvPr>
        </p:nvSpPr>
        <p:spPr bwMode="auto">
          <a:xfrm>
            <a:off x="3013752" y="3705139"/>
            <a:ext cx="10972800" cy="560884"/>
          </a:xfrm>
        </p:spPr>
        <p:txBody>
          <a:bodyPr/>
          <a:lstStyle/>
          <a:p>
            <a:r>
              <a:rPr lang="en-US" dirty="0" smtClean="0"/>
              <a:t>Setting attributes within a cookbook</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975757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Lab: Bump the cookbook </a:t>
            </a:r>
            <a:r>
              <a:rPr lang="en-US" dirty="0"/>
              <a:t>version </a:t>
            </a:r>
            <a:r>
              <a:rPr lang="en-US" dirty="0" smtClean="0"/>
              <a:t>number</a:t>
            </a:r>
            <a:endParaRPr lang="en-US" dirty="0"/>
          </a:p>
        </p:txBody>
      </p:sp>
      <p:sp>
        <p:nvSpPr>
          <p:cNvPr id="5" name="Content Placeholder 4"/>
          <p:cNvSpPr>
            <a:spLocks noGrp="1"/>
          </p:cNvSpPr>
          <p:nvPr>
            <p:ph sz="quarter" idx="10"/>
          </p:nvPr>
        </p:nvSpPr>
        <p:spPr/>
        <p:txBody>
          <a:bodyPr/>
          <a:lstStyle/>
          <a:p>
            <a:r>
              <a:rPr lang="en-US" dirty="0"/>
              <a:t>name             </a:t>
            </a:r>
            <a:r>
              <a:rPr lang="en-US" dirty="0" smtClean="0">
                <a:solidFill>
                  <a:srgbClr val="000090"/>
                </a:solidFill>
              </a:rPr>
              <a:t>'apache</a:t>
            </a:r>
            <a:r>
              <a:rPr lang="en-US" dirty="0">
                <a:solidFill>
                  <a:srgbClr val="000090"/>
                </a:solidFill>
              </a:rPr>
              <a:t>'</a:t>
            </a:r>
          </a:p>
          <a:p>
            <a:r>
              <a:rPr lang="en-US" dirty="0"/>
              <a:t>maintainer       </a:t>
            </a:r>
            <a:r>
              <a:rPr lang="en-US" dirty="0">
                <a:solidFill>
                  <a:srgbClr val="000090"/>
                </a:solidFill>
              </a:rPr>
              <a:t>'The Authors'</a:t>
            </a:r>
          </a:p>
          <a:p>
            <a:r>
              <a:rPr lang="en-US" dirty="0" err="1"/>
              <a:t>maintainer_email</a:t>
            </a:r>
            <a:r>
              <a:rPr lang="en-US" dirty="0"/>
              <a:t> </a:t>
            </a:r>
            <a:r>
              <a:rPr lang="en-US" dirty="0">
                <a:solidFill>
                  <a:srgbClr val="000090"/>
                </a:solidFill>
              </a:rPr>
              <a:t>'</a:t>
            </a:r>
            <a:r>
              <a:rPr lang="en-US" dirty="0" err="1">
                <a:solidFill>
                  <a:srgbClr val="000090"/>
                </a:solidFill>
              </a:rPr>
              <a:t>you@example.com</a:t>
            </a:r>
            <a:r>
              <a:rPr lang="en-US" dirty="0">
                <a:solidFill>
                  <a:srgbClr val="000090"/>
                </a:solidFill>
              </a:rPr>
              <a:t>'</a:t>
            </a:r>
          </a:p>
          <a:p>
            <a:r>
              <a:rPr lang="en-US" dirty="0"/>
              <a:t>license          </a:t>
            </a:r>
            <a:r>
              <a:rPr lang="en-US" dirty="0">
                <a:solidFill>
                  <a:srgbClr val="000090"/>
                </a:solidFill>
              </a:rPr>
              <a:t>'</a:t>
            </a:r>
            <a:r>
              <a:rPr lang="en-US" dirty="0" err="1">
                <a:solidFill>
                  <a:srgbClr val="000090"/>
                </a:solidFill>
              </a:rPr>
              <a:t>all_rights</a:t>
            </a:r>
            <a:r>
              <a:rPr lang="en-US" dirty="0">
                <a:solidFill>
                  <a:srgbClr val="000090"/>
                </a:solidFill>
              </a:rPr>
              <a:t>'</a:t>
            </a:r>
          </a:p>
          <a:p>
            <a:r>
              <a:rPr lang="en-US" dirty="0"/>
              <a:t>description      </a:t>
            </a:r>
            <a:r>
              <a:rPr lang="en-US" dirty="0">
                <a:solidFill>
                  <a:srgbClr val="000090"/>
                </a:solidFill>
              </a:rPr>
              <a:t>'Installs/Configures </a:t>
            </a:r>
            <a:r>
              <a:rPr lang="en-US" dirty="0" smtClean="0">
                <a:solidFill>
                  <a:srgbClr val="000090"/>
                </a:solidFill>
              </a:rPr>
              <a:t>apache</a:t>
            </a:r>
            <a:r>
              <a:rPr lang="en-US" dirty="0">
                <a:solidFill>
                  <a:srgbClr val="000090"/>
                </a:solidFill>
              </a:rPr>
              <a:t>'</a:t>
            </a:r>
          </a:p>
          <a:p>
            <a:r>
              <a:rPr lang="en-US" dirty="0" err="1"/>
              <a:t>long_description</a:t>
            </a:r>
            <a:r>
              <a:rPr lang="en-US" dirty="0"/>
              <a:t> </a:t>
            </a:r>
            <a:r>
              <a:rPr lang="en-US" dirty="0">
                <a:solidFill>
                  <a:srgbClr val="000090"/>
                </a:solidFill>
              </a:rPr>
              <a:t>'Installs/Configures </a:t>
            </a:r>
            <a:r>
              <a:rPr lang="en-US" dirty="0" smtClean="0">
                <a:solidFill>
                  <a:srgbClr val="000090"/>
                </a:solidFill>
              </a:rPr>
              <a:t>apache</a:t>
            </a:r>
            <a:r>
              <a:rPr lang="en-US" dirty="0">
                <a:solidFill>
                  <a:srgbClr val="000090"/>
                </a:solidFill>
              </a:rPr>
              <a:t>'</a:t>
            </a:r>
          </a:p>
          <a:p>
            <a:r>
              <a:rPr lang="en-US" dirty="0"/>
              <a:t>version          </a:t>
            </a:r>
            <a:r>
              <a:rPr lang="en-US" dirty="0">
                <a:solidFill>
                  <a:srgbClr val="000090"/>
                </a:solidFill>
              </a:rPr>
              <a:t>'</a:t>
            </a:r>
            <a:r>
              <a:rPr lang="en-US" dirty="0" smtClean="0">
                <a:solidFill>
                  <a:srgbClr val="000090"/>
                </a:solidFill>
              </a:rPr>
              <a:t>0.3.0'</a:t>
            </a:r>
            <a:endParaRPr lang="en-US" dirty="0">
              <a:solidFill>
                <a:srgbClr val="000090"/>
              </a:solidFill>
            </a:endParaRPr>
          </a:p>
        </p:txBody>
      </p:sp>
      <p:sp>
        <p:nvSpPr>
          <p:cNvPr id="6" name="Text Placeholder 5"/>
          <p:cNvSpPr>
            <a:spLocks noGrp="1"/>
          </p:cNvSpPr>
          <p:nvPr>
            <p:ph type="body" sz="quarter" idx="11"/>
          </p:nvPr>
        </p:nvSpPr>
        <p:spPr>
          <a:prstGeom prst="rect">
            <a:avLst/>
          </a:prstGeom>
        </p:spPr>
        <p:txBody>
          <a:bodyPr>
            <a:normAutofit fontScale="85000" lnSpcReduction="20000"/>
          </a:bodyPr>
          <a:lstStyle/>
          <a:p>
            <a:r>
              <a:rPr lang="en-US" dirty="0"/>
              <a:t>cookbooks</a:t>
            </a:r>
            <a:r>
              <a:rPr lang="en-US" dirty="0" smtClean="0"/>
              <a:t>/apache/</a:t>
            </a:r>
            <a:r>
              <a:rPr lang="en-US" dirty="0" err="1" smtClean="0"/>
              <a:t>metadata.rb</a:t>
            </a:r>
            <a:endParaRPr lang="en-US" dirty="0"/>
          </a:p>
        </p:txBody>
      </p:sp>
      <p:sp>
        <p:nvSpPr>
          <p:cNvPr id="7" name="TextBox 6"/>
          <p:cNvSpPr txBox="1"/>
          <p:nvPr/>
        </p:nvSpPr>
        <p:spPr>
          <a:xfrm>
            <a:off x="7584851" y="8732896"/>
            <a:ext cx="0" cy="492443"/>
          </a:xfrm>
          <a:prstGeom prst="rect">
            <a:avLst/>
          </a:prstGeom>
          <a:noFill/>
        </p:spPr>
        <p:txBody>
          <a:bodyPr wrap="none" lIns="0" tIns="0" rIns="0" bIns="0" rtlCol="0">
            <a:spAutoFit/>
          </a:bodyPr>
          <a:lstStyle/>
          <a:p>
            <a:endParaRPr lang="en-US" sz="3200" dirty="0" err="1">
              <a:solidFill>
                <a:schemeClr val="accent3">
                  <a:lumMod val="50000"/>
                </a:schemeClr>
              </a:solidFill>
            </a:endParaRPr>
          </a:p>
        </p:txBody>
      </p:sp>
      <p:sp>
        <p:nvSpPr>
          <p:cNvPr id="12" name="Text Placeholder 6"/>
          <p:cNvSpPr>
            <a:spLocks noGrp="1"/>
          </p:cNvSpPr>
          <p:nvPr>
            <p:ph type="body" sz="quarter" idx="13"/>
          </p:nvPr>
        </p:nvSpPr>
        <p:spPr>
          <a:xfrm>
            <a:off x="1135042" y="6179773"/>
            <a:ext cx="14404273" cy="626533"/>
          </a:xfrm>
        </p:spPr>
        <p:txBody>
          <a:bodyPr/>
          <a:lstStyle/>
          <a:p>
            <a:endParaRPr lang="en-US" dirty="0"/>
          </a:p>
        </p:txBody>
      </p:sp>
    </p:spTree>
    <p:extLst>
      <p:ext uri="{BB962C8B-B14F-4D97-AF65-F5344CB8AC3E}">
        <p14:creationId xmlns:p14="http://schemas.microsoft.com/office/powerpoint/2010/main" val="290437114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3" y="2825407"/>
            <a:ext cx="14935799" cy="5152733"/>
          </a:xfrm>
        </p:spPr>
        <p:txBody>
          <a:bodyPr/>
          <a:lstStyle/>
          <a:p>
            <a:r>
              <a:rPr lang="en-US" dirty="0">
                <a:latin typeface="Courier New"/>
                <a:cs typeface="Courier New"/>
              </a:rPr>
              <a:t>Compiling Cookbooks...</a:t>
            </a:r>
          </a:p>
          <a:p>
            <a:r>
              <a:rPr lang="en-US" dirty="0">
                <a:latin typeface="Courier New"/>
                <a:cs typeface="Courier New"/>
              </a:rPr>
              <a:t>Recipe: </a:t>
            </a:r>
            <a:r>
              <a:rPr lang="en-US" dirty="0" err="1">
                <a:latin typeface="Courier New"/>
                <a:cs typeface="Courier New"/>
              </a:rPr>
              <a:t>code_generator</a:t>
            </a:r>
            <a:r>
              <a:rPr lang="en-US" dirty="0">
                <a:latin typeface="Courier New"/>
                <a:cs typeface="Courier New"/>
              </a:rPr>
              <a:t>::attribute</a:t>
            </a:r>
          </a:p>
          <a:p>
            <a:r>
              <a:rPr lang="en-US" dirty="0">
                <a:latin typeface="Courier New"/>
                <a:cs typeface="Courier New"/>
              </a:rPr>
              <a:t>  * directory[cookbooks/apache/attributes] action create</a:t>
            </a:r>
          </a:p>
          <a:p>
            <a:r>
              <a:rPr lang="en-US" dirty="0">
                <a:latin typeface="Courier New"/>
                <a:cs typeface="Courier New"/>
              </a:rPr>
              <a:t>    - create new directory cookbooks/apache/attributes</a:t>
            </a:r>
          </a:p>
          <a:p>
            <a:r>
              <a:rPr lang="en-US" dirty="0">
                <a:latin typeface="Courier New"/>
                <a:cs typeface="Courier New"/>
              </a:rPr>
              <a:t>  * template[cookbooks/apache/attributes/</a:t>
            </a:r>
            <a:r>
              <a:rPr lang="en-US" dirty="0" err="1">
                <a:latin typeface="Courier New"/>
                <a:cs typeface="Courier New"/>
              </a:rPr>
              <a:t>default.rb</a:t>
            </a:r>
            <a:r>
              <a:rPr lang="en-US" dirty="0">
                <a:latin typeface="Courier New"/>
                <a:cs typeface="Courier New"/>
              </a:rPr>
              <a:t>] action create</a:t>
            </a:r>
          </a:p>
          <a:p>
            <a:r>
              <a:rPr lang="en-US" dirty="0">
                <a:latin typeface="Courier New"/>
                <a:cs typeface="Courier New"/>
              </a:rPr>
              <a:t>    - create new file cookbooks/apache/attributes/</a:t>
            </a:r>
            <a:r>
              <a:rPr lang="en-US" dirty="0" err="1">
                <a:latin typeface="Courier New"/>
                <a:cs typeface="Courier New"/>
              </a:rPr>
              <a:t>default.rb</a:t>
            </a:r>
            <a:endParaRPr lang="en-US" dirty="0">
              <a:latin typeface="Courier New"/>
              <a:cs typeface="Courier New"/>
            </a:endParaRPr>
          </a:p>
          <a:p>
            <a:r>
              <a:rPr lang="en-US" dirty="0">
                <a:latin typeface="Courier New"/>
                <a:cs typeface="Courier New"/>
              </a:rPr>
              <a:t>    - update content in file cookbooks/apache/attributes/</a:t>
            </a:r>
            <a:r>
              <a:rPr lang="en-US" dirty="0" err="1">
                <a:latin typeface="Courier New"/>
                <a:cs typeface="Courier New"/>
              </a:rPr>
              <a:t>default.rb</a:t>
            </a:r>
            <a:r>
              <a:rPr lang="en-US" dirty="0">
                <a:latin typeface="Courier New"/>
                <a:cs typeface="Courier New"/>
              </a:rPr>
              <a:t> from none to e3b0c4</a:t>
            </a:r>
          </a:p>
          <a:p>
            <a:r>
              <a:rPr lang="en-US" dirty="0">
                <a:latin typeface="Courier New"/>
                <a:cs typeface="Courier New"/>
              </a:rPr>
              <a:t>    (diff output suppressed by </a:t>
            </a:r>
            <a:r>
              <a:rPr lang="en-US" dirty="0" err="1">
                <a:latin typeface="Courier New"/>
                <a:cs typeface="Courier New"/>
              </a:rPr>
              <a:t>config</a:t>
            </a:r>
            <a:r>
              <a:rPr lang="en-US" dirty="0">
                <a:latin typeface="Courier New"/>
                <a:cs typeface="Courier New"/>
              </a:rPr>
              <a:t>)</a:t>
            </a:r>
          </a:p>
        </p:txBody>
      </p:sp>
      <p:sp>
        <p:nvSpPr>
          <p:cNvPr id="3" name="Title 2"/>
          <p:cNvSpPr>
            <a:spLocks noGrp="1"/>
          </p:cNvSpPr>
          <p:nvPr>
            <p:ph type="title"/>
          </p:nvPr>
        </p:nvSpPr>
        <p:spPr/>
        <p:txBody>
          <a:bodyPr/>
          <a:lstStyle/>
          <a:p>
            <a:r>
              <a:rPr lang="en-US" dirty="0" smtClean="0"/>
              <a:t>Lab: Generate the attributes file</a:t>
            </a:r>
            <a:endParaRPr lang="en-US" dirty="0"/>
          </a:p>
        </p:txBody>
      </p:sp>
      <p:sp>
        <p:nvSpPr>
          <p:cNvPr id="4" name="Text Placeholder 3"/>
          <p:cNvSpPr>
            <a:spLocks noGrp="1"/>
          </p:cNvSpPr>
          <p:nvPr>
            <p:ph type="body" sz="quarter" idx="11"/>
          </p:nvPr>
        </p:nvSpPr>
        <p:spPr>
          <a:xfrm>
            <a:off x="1121103" y="1132377"/>
            <a:ext cx="14935799" cy="1519383"/>
          </a:xfrm>
        </p:spPr>
        <p:txBody>
          <a:bodyPr/>
          <a:lstStyle/>
          <a:p>
            <a:r>
              <a:rPr lang="en-US" sz="3600" dirty="0" smtClean="0">
                <a:latin typeface="Courier New"/>
                <a:cs typeface="Courier New"/>
              </a:rPr>
              <a:t>$ cd chef-repo</a:t>
            </a:r>
            <a:endParaRPr lang="en-US" sz="3600" dirty="0">
              <a:latin typeface="Courier New"/>
              <a:cs typeface="Courier New"/>
            </a:endParaRPr>
          </a:p>
          <a:p>
            <a:r>
              <a:rPr lang="en-US" sz="3600" dirty="0">
                <a:latin typeface="Courier New"/>
                <a:cs typeface="Courier New"/>
              </a:rPr>
              <a:t>$ </a:t>
            </a:r>
            <a:r>
              <a:rPr lang="en-US" sz="3600" dirty="0" smtClean="0">
                <a:latin typeface="Courier New"/>
                <a:cs typeface="Courier New"/>
              </a:rPr>
              <a:t>chef generate attribute cookbooks/apache default</a:t>
            </a:r>
            <a:endParaRPr lang="en-US" sz="3600" dirty="0">
              <a:latin typeface="Courier New"/>
              <a:cs typeface="Courier New"/>
            </a:endParaRPr>
          </a:p>
        </p:txBody>
      </p:sp>
      <p:sp>
        <p:nvSpPr>
          <p:cNvPr id="5" name="Rectangle 4"/>
          <p:cNvSpPr/>
          <p:nvPr/>
        </p:nvSpPr>
        <p:spPr bwMode="auto">
          <a:xfrm>
            <a:off x="1120565" y="5148357"/>
            <a:ext cx="14914813"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072420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a:xfrm>
            <a:off x="1135042" y="2143488"/>
            <a:ext cx="14404273" cy="626533"/>
          </a:xfrm>
        </p:spPr>
        <p:txBody>
          <a:bodyPr/>
          <a:lstStyle/>
          <a:p>
            <a:endParaRPr lang="en-US" dirty="0"/>
          </a:p>
        </p:txBody>
      </p:sp>
      <p:sp>
        <p:nvSpPr>
          <p:cNvPr id="3" name="Title 2"/>
          <p:cNvSpPr>
            <a:spLocks noGrp="1"/>
          </p:cNvSpPr>
          <p:nvPr>
            <p:ph type="title"/>
          </p:nvPr>
        </p:nvSpPr>
        <p:spPr/>
        <p:txBody>
          <a:bodyPr/>
          <a:lstStyle/>
          <a:p>
            <a:r>
              <a:rPr lang="en-US" dirty="0" smtClean="0"/>
              <a:t>Lab: Set the port value as an </a:t>
            </a:r>
            <a:r>
              <a:rPr lang="en-US" dirty="0"/>
              <a:t>a</a:t>
            </a:r>
            <a:r>
              <a:rPr lang="en-US" dirty="0" smtClean="0"/>
              <a:t>ttribute</a:t>
            </a:r>
            <a:endParaRPr lang="en-US" dirty="0"/>
          </a:p>
        </p:txBody>
      </p:sp>
      <p:sp>
        <p:nvSpPr>
          <p:cNvPr id="2" name="Content Placeholder 1"/>
          <p:cNvSpPr>
            <a:spLocks noGrp="1"/>
          </p:cNvSpPr>
          <p:nvPr>
            <p:ph sz="quarter" idx="10"/>
          </p:nvPr>
        </p:nvSpPr>
        <p:spPr>
          <a:xfrm>
            <a:off x="1121104" y="2113748"/>
            <a:ext cx="14423693" cy="4524119"/>
          </a:xfrm>
        </p:spPr>
        <p:txBody>
          <a:bodyPr/>
          <a:lstStyle/>
          <a:p>
            <a:r>
              <a:rPr lang="en-US" sz="3200" dirty="0" smtClean="0"/>
              <a:t>default['apache</a:t>
            </a:r>
            <a:r>
              <a:rPr lang="en-US" sz="3200" dirty="0"/>
              <a:t>'</a:t>
            </a:r>
            <a:r>
              <a:rPr lang="en-US" sz="3200" dirty="0" smtClean="0"/>
              <a:t>]['port</a:t>
            </a:r>
            <a:r>
              <a:rPr lang="en-US" sz="3200" dirty="0"/>
              <a:t>'</a:t>
            </a:r>
            <a:r>
              <a:rPr lang="en-US" sz="3200" dirty="0" smtClean="0"/>
              <a:t>] </a:t>
            </a:r>
            <a:r>
              <a:rPr lang="en-US" sz="3200" dirty="0"/>
              <a:t>= 8080</a:t>
            </a:r>
          </a:p>
        </p:txBody>
      </p:sp>
      <p:sp>
        <p:nvSpPr>
          <p:cNvPr id="4" name="Text Placeholder 3"/>
          <p:cNvSpPr>
            <a:spLocks noGrp="1"/>
          </p:cNvSpPr>
          <p:nvPr>
            <p:ph type="body" sz="quarter" idx="11"/>
          </p:nvPr>
        </p:nvSpPr>
        <p:spPr/>
        <p:txBody>
          <a:bodyPr>
            <a:normAutofit fontScale="85000" lnSpcReduction="20000"/>
          </a:bodyPr>
          <a:lstStyle/>
          <a:p>
            <a:r>
              <a:rPr lang="en-US" dirty="0"/>
              <a:t>cookbooks</a:t>
            </a:r>
            <a:r>
              <a:rPr lang="en-US" dirty="0" smtClean="0"/>
              <a:t>/apache</a:t>
            </a:r>
            <a:r>
              <a:rPr lang="en-US" dirty="0"/>
              <a:t>/attributes/</a:t>
            </a:r>
            <a:r>
              <a:rPr lang="en-US" dirty="0" err="1"/>
              <a:t>default.rb</a:t>
            </a:r>
            <a:endParaRPr lang="en-US" dirty="0"/>
          </a:p>
        </p:txBody>
      </p:sp>
      <p:sp>
        <p:nvSpPr>
          <p:cNvPr id="6" name="Text Placeholder 4"/>
          <p:cNvSpPr txBox="1">
            <a:spLocks/>
          </p:cNvSpPr>
          <p:nvPr/>
        </p:nvSpPr>
        <p:spPr>
          <a:xfrm>
            <a:off x="1049866" y="6800887"/>
            <a:ext cx="15084129" cy="1487378"/>
          </a:xfrm>
          <a:prstGeom prst="rect">
            <a:avLst/>
          </a:prstGeom>
        </p:spPr>
        <p:txBody>
          <a:bodyPr vert="horz" lIns="91440" tIns="45720" rIns="91440" bIns="45720" rtlCol="0" anchor="t"/>
          <a:lstStyle>
            <a:defPPr>
              <a:defRPr lang="en-US"/>
            </a:defPPr>
            <a:lvl1pPr marL="0" algn="ctr" defTabSz="1219120" rtl="0" eaLnBrk="1" latinLnBrk="0" hangingPunct="1">
              <a:defRPr sz="1600" kern="1200" baseline="0">
                <a:solidFill>
                  <a:schemeClr val="accent3">
                    <a:lumMod val="50000"/>
                  </a:schemeClr>
                </a:solidFill>
                <a:latin typeface="+mn-lt"/>
                <a:ea typeface="+mn-ea"/>
                <a:cs typeface="+mn-cs"/>
              </a:defRPr>
            </a:lvl1pPr>
            <a:lvl2pPr marL="609561" algn="l" defTabSz="1219120" rtl="0" eaLnBrk="1" latinLnBrk="0" hangingPunct="1">
              <a:defRPr sz="2400" kern="1200" baseline="0">
                <a:solidFill>
                  <a:schemeClr val="accent3">
                    <a:lumMod val="50000"/>
                  </a:schemeClr>
                </a:solidFill>
                <a:latin typeface="+mn-lt"/>
                <a:ea typeface="+mn-ea"/>
                <a:cs typeface="+mn-cs"/>
              </a:defRPr>
            </a:lvl2pPr>
            <a:lvl3pPr marL="1219120" algn="l" defTabSz="1219120" rtl="0" eaLnBrk="1" latinLnBrk="0" hangingPunct="1">
              <a:defRPr sz="2400" kern="1200" baseline="0">
                <a:solidFill>
                  <a:schemeClr val="accent3">
                    <a:lumMod val="50000"/>
                  </a:schemeClr>
                </a:solidFill>
                <a:latin typeface="+mn-lt"/>
                <a:ea typeface="+mn-ea"/>
                <a:cs typeface="+mn-cs"/>
              </a:defRPr>
            </a:lvl3pPr>
            <a:lvl4pPr marL="1828681" algn="l" defTabSz="1219120" rtl="0" eaLnBrk="1" latinLnBrk="0" hangingPunct="1">
              <a:defRPr sz="2400" kern="1200" baseline="0">
                <a:solidFill>
                  <a:schemeClr val="accent3">
                    <a:lumMod val="50000"/>
                  </a:schemeClr>
                </a:solidFill>
                <a:latin typeface="+mn-lt"/>
                <a:ea typeface="+mn-ea"/>
                <a:cs typeface="+mn-cs"/>
              </a:defRPr>
            </a:lvl4pPr>
            <a:lvl5pPr marL="2438242" algn="l" defTabSz="1219120" rtl="0" eaLnBrk="1" latinLnBrk="0" hangingPunct="1">
              <a:defRPr sz="2400" kern="1200" baseline="0">
                <a:solidFill>
                  <a:schemeClr val="accent3">
                    <a:lumMod val="50000"/>
                  </a:schemeClr>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algn="l"/>
            <a:r>
              <a:rPr lang="en-US" sz="3200" dirty="0" smtClean="0"/>
              <a:t>Its good practice to include the name of the cookbook in the attribute name – helps trace where the value is set, although this is not enforced </a:t>
            </a:r>
            <a:endParaRPr lang="en-US" sz="2800" dirty="0">
              <a:latin typeface="Courier New"/>
              <a:cs typeface="Courier New"/>
            </a:endParaRPr>
          </a:p>
        </p:txBody>
      </p:sp>
    </p:spTree>
    <p:extLst>
      <p:ext uri="{BB962C8B-B14F-4D97-AF65-F5344CB8AC3E}">
        <p14:creationId xmlns:p14="http://schemas.microsoft.com/office/powerpoint/2010/main" val="35672097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Lab: Update the </a:t>
            </a:r>
            <a:r>
              <a:rPr lang="en-US" dirty="0"/>
              <a:t>a</a:t>
            </a:r>
            <a:r>
              <a:rPr lang="en-US" dirty="0" smtClean="0"/>
              <a:t>pache::server recipe </a:t>
            </a:r>
            <a:endParaRPr lang="en-US" dirty="0"/>
          </a:p>
        </p:txBody>
      </p:sp>
      <p:sp>
        <p:nvSpPr>
          <p:cNvPr id="5" name="Content Placeholder 4"/>
          <p:cNvSpPr>
            <a:spLocks noGrp="1"/>
          </p:cNvSpPr>
          <p:nvPr>
            <p:ph sz="quarter" idx="10"/>
          </p:nvPr>
        </p:nvSpPr>
        <p:spPr/>
        <p:txBody>
          <a:bodyPr>
            <a:noAutofit/>
          </a:bodyPr>
          <a:lstStyle/>
          <a:p>
            <a:r>
              <a:rPr lang="en-US" sz="1900" dirty="0"/>
              <a:t>...</a:t>
            </a:r>
            <a:endParaRPr lang="en-US" sz="1900" dirty="0">
              <a:solidFill>
                <a:srgbClr val="4E9A06"/>
              </a:solidFill>
            </a:endParaRPr>
          </a:p>
          <a:p>
            <a:r>
              <a:rPr lang="en-US" sz="1900" dirty="0">
                <a:solidFill>
                  <a:schemeClr val="tx2"/>
                </a:solidFill>
              </a:rPr>
              <a:t>template </a:t>
            </a:r>
            <a:r>
              <a:rPr lang="en-US" sz="1900" dirty="0">
                <a:solidFill>
                  <a:srgbClr val="BA2020"/>
                </a:solidFill>
              </a:rPr>
              <a:t>'</a:t>
            </a:r>
            <a:r>
              <a:rPr lang="en-US" sz="1900" dirty="0" smtClean="0">
                <a:solidFill>
                  <a:srgbClr val="BA2020"/>
                </a:solidFill>
              </a:rPr>
              <a:t>/</a:t>
            </a:r>
            <a:r>
              <a:rPr lang="en-US" sz="1900" dirty="0" err="1">
                <a:solidFill>
                  <a:srgbClr val="BA2020"/>
                </a:solidFill>
              </a:rPr>
              <a:t>var</a:t>
            </a:r>
            <a:r>
              <a:rPr lang="en-US" sz="1900" dirty="0">
                <a:solidFill>
                  <a:srgbClr val="BA2020"/>
                </a:solidFill>
              </a:rPr>
              <a:t>/www/html/</a:t>
            </a:r>
            <a:r>
              <a:rPr lang="en-US" sz="1900" dirty="0" err="1" smtClean="0">
                <a:solidFill>
                  <a:srgbClr val="BA2020"/>
                </a:solidFill>
              </a:rPr>
              <a:t>index.html</a:t>
            </a:r>
            <a:r>
              <a:rPr lang="en-US" sz="1900" dirty="0" smtClean="0">
                <a:solidFill>
                  <a:srgbClr val="BA2020"/>
                </a:solidFill>
              </a:rPr>
              <a:t>' </a:t>
            </a:r>
            <a:r>
              <a:rPr lang="en-US" sz="1900" b="1" dirty="0">
                <a:solidFill>
                  <a:srgbClr val="107F01"/>
                </a:solidFill>
              </a:rPr>
              <a:t>do</a:t>
            </a:r>
            <a:endParaRPr lang="en-US" sz="1900" dirty="0">
              <a:solidFill>
                <a:schemeClr val="tx2"/>
              </a:solidFill>
            </a:endParaRPr>
          </a:p>
          <a:p>
            <a:r>
              <a:rPr lang="en-US" sz="1900" dirty="0">
                <a:solidFill>
                  <a:schemeClr val="tx2"/>
                </a:solidFill>
              </a:rPr>
              <a:t>  source </a:t>
            </a:r>
            <a:r>
              <a:rPr lang="en-US" sz="1900" dirty="0" smtClean="0">
                <a:solidFill>
                  <a:schemeClr val="tx2"/>
                </a:solidFill>
              </a:rPr>
              <a:t>'</a:t>
            </a:r>
            <a:r>
              <a:rPr lang="en-US" sz="1900" dirty="0" err="1" smtClean="0">
                <a:solidFill>
                  <a:schemeClr val="tx2"/>
                </a:solidFill>
              </a:rPr>
              <a:t>index.html.erb</a:t>
            </a:r>
            <a:r>
              <a:rPr lang="en-US" sz="1900" dirty="0" smtClean="0">
                <a:solidFill>
                  <a:schemeClr val="tx2"/>
                </a:solidFill>
              </a:rPr>
              <a:t>'</a:t>
            </a:r>
            <a:endParaRPr lang="en-US" sz="1900" dirty="0">
              <a:solidFill>
                <a:srgbClr val="BA2020"/>
              </a:solidFill>
            </a:endParaRPr>
          </a:p>
          <a:p>
            <a:r>
              <a:rPr lang="en-US" sz="1900" b="1" dirty="0">
                <a:solidFill>
                  <a:srgbClr val="107F01"/>
                </a:solidFill>
              </a:rPr>
              <a:t>end</a:t>
            </a:r>
            <a:endParaRPr lang="en-US" sz="1900" b="1" dirty="0" smtClean="0">
              <a:solidFill>
                <a:schemeClr val="tx2"/>
              </a:solidFill>
              <a:ea typeface="Heiti SC Medium" charset="0"/>
              <a:cs typeface="Heiti SC Medium" charset="0"/>
            </a:endParaRPr>
          </a:p>
          <a:p>
            <a:endParaRPr lang="en-US" sz="1900" dirty="0" smtClean="0"/>
          </a:p>
          <a:p>
            <a:r>
              <a:rPr lang="en-US" sz="1900" dirty="0" smtClean="0"/>
              <a:t>template </a:t>
            </a:r>
            <a:r>
              <a:rPr lang="en-US" sz="1900" dirty="0">
                <a:solidFill>
                  <a:srgbClr val="FF0000"/>
                </a:solidFill>
              </a:rPr>
              <a:t>'</a:t>
            </a:r>
            <a:r>
              <a:rPr lang="en-US" sz="1900" dirty="0" smtClean="0">
                <a:solidFill>
                  <a:srgbClr val="FF0000"/>
                </a:solidFill>
              </a:rPr>
              <a:t>/</a:t>
            </a:r>
            <a:r>
              <a:rPr lang="en-US" sz="1900" dirty="0" err="1">
                <a:solidFill>
                  <a:srgbClr val="FF0000"/>
                </a:solidFill>
              </a:rPr>
              <a:t>etc</a:t>
            </a:r>
            <a:r>
              <a:rPr lang="en-US" sz="1900" dirty="0">
                <a:solidFill>
                  <a:srgbClr val="FF0000"/>
                </a:solidFill>
              </a:rPr>
              <a:t>/</a:t>
            </a:r>
            <a:r>
              <a:rPr lang="en-US" sz="1900" dirty="0" err="1">
                <a:solidFill>
                  <a:srgbClr val="FF0000"/>
                </a:solidFill>
              </a:rPr>
              <a:t>httpd</a:t>
            </a:r>
            <a:r>
              <a:rPr lang="en-US" sz="1900" dirty="0">
                <a:solidFill>
                  <a:srgbClr val="FF0000"/>
                </a:solidFill>
              </a:rPr>
              <a:t>/</a:t>
            </a:r>
            <a:r>
              <a:rPr lang="en-US" sz="1900" dirty="0" err="1">
                <a:solidFill>
                  <a:srgbClr val="FF0000"/>
                </a:solidFill>
              </a:rPr>
              <a:t>conf</a:t>
            </a:r>
            <a:r>
              <a:rPr lang="en-US" sz="1900" dirty="0">
                <a:solidFill>
                  <a:srgbClr val="FF0000"/>
                </a:solidFill>
              </a:rPr>
              <a:t>/</a:t>
            </a:r>
            <a:r>
              <a:rPr lang="en-US" sz="1900" dirty="0" err="1" smtClean="0">
                <a:solidFill>
                  <a:srgbClr val="FF0000"/>
                </a:solidFill>
              </a:rPr>
              <a:t>httpd.conf</a:t>
            </a:r>
            <a:r>
              <a:rPr lang="en-US" sz="1900" dirty="0">
                <a:solidFill>
                  <a:srgbClr val="FF0000"/>
                </a:solidFill>
              </a:rPr>
              <a:t>'</a:t>
            </a:r>
            <a:r>
              <a:rPr lang="en-US" sz="1900" dirty="0" smtClean="0">
                <a:solidFill>
                  <a:srgbClr val="FF0000"/>
                </a:solidFill>
              </a:rPr>
              <a:t> </a:t>
            </a:r>
            <a:r>
              <a:rPr lang="en-US" sz="1900" b="1" dirty="0">
                <a:solidFill>
                  <a:srgbClr val="107F01"/>
                </a:solidFill>
              </a:rPr>
              <a:t>do</a:t>
            </a:r>
            <a:endParaRPr lang="en-US" sz="1900" dirty="0"/>
          </a:p>
          <a:p>
            <a:r>
              <a:rPr lang="en-US" sz="1900" dirty="0"/>
              <a:t>  action </a:t>
            </a:r>
            <a:r>
              <a:rPr lang="en-US" sz="1900" dirty="0">
                <a:solidFill>
                  <a:srgbClr val="000090"/>
                </a:solidFill>
              </a:rPr>
              <a:t>:create</a:t>
            </a:r>
          </a:p>
          <a:p>
            <a:r>
              <a:rPr lang="en-US" sz="1900" dirty="0"/>
              <a:t>  source </a:t>
            </a:r>
            <a:r>
              <a:rPr lang="en-US" sz="1900" dirty="0">
                <a:solidFill>
                  <a:srgbClr val="000090"/>
                </a:solidFill>
              </a:rPr>
              <a:t>'</a:t>
            </a:r>
            <a:r>
              <a:rPr lang="en-US" sz="1900" dirty="0" err="1" smtClean="0">
                <a:solidFill>
                  <a:srgbClr val="000090"/>
                </a:solidFill>
              </a:rPr>
              <a:t>httpd.conf.erb</a:t>
            </a:r>
            <a:r>
              <a:rPr lang="en-US" sz="1900" dirty="0">
                <a:solidFill>
                  <a:srgbClr val="000090"/>
                </a:solidFill>
              </a:rPr>
              <a:t>'</a:t>
            </a:r>
          </a:p>
          <a:p>
            <a:r>
              <a:rPr lang="en-US" sz="1900" dirty="0" smtClean="0"/>
              <a:t>  notifies </a:t>
            </a:r>
            <a:r>
              <a:rPr lang="en-US" sz="1900" dirty="0">
                <a:solidFill>
                  <a:srgbClr val="000090"/>
                </a:solidFill>
              </a:rPr>
              <a:t>:restart</a:t>
            </a:r>
            <a:r>
              <a:rPr lang="en-US" sz="1900" dirty="0"/>
              <a:t>, </a:t>
            </a:r>
            <a:r>
              <a:rPr lang="en-US" sz="1900" dirty="0">
                <a:solidFill>
                  <a:srgbClr val="000090"/>
                </a:solidFill>
              </a:rPr>
              <a:t>'</a:t>
            </a:r>
            <a:r>
              <a:rPr lang="en-US" sz="1900" dirty="0" smtClean="0">
                <a:solidFill>
                  <a:srgbClr val="000090"/>
                </a:solidFill>
              </a:rPr>
              <a:t>service</a:t>
            </a:r>
            <a:r>
              <a:rPr lang="en-US" sz="1900" dirty="0">
                <a:solidFill>
                  <a:srgbClr val="000090"/>
                </a:solidFill>
              </a:rPr>
              <a:t>[</a:t>
            </a:r>
            <a:r>
              <a:rPr lang="en-US" sz="1900" dirty="0" err="1">
                <a:solidFill>
                  <a:srgbClr val="000090"/>
                </a:solidFill>
              </a:rPr>
              <a:t>httpd</a:t>
            </a:r>
            <a:r>
              <a:rPr lang="en-US" sz="1900" dirty="0" smtClean="0">
                <a:solidFill>
                  <a:srgbClr val="000090"/>
                </a:solidFill>
              </a:rPr>
              <a:t>]'</a:t>
            </a:r>
            <a:endParaRPr lang="en-US" sz="1900" dirty="0">
              <a:solidFill>
                <a:srgbClr val="000090"/>
              </a:solidFill>
            </a:endParaRPr>
          </a:p>
          <a:p>
            <a:r>
              <a:rPr lang="en-US" sz="1900" b="1" dirty="0">
                <a:solidFill>
                  <a:srgbClr val="107F01"/>
                </a:solidFill>
              </a:rPr>
              <a:t>end</a:t>
            </a:r>
            <a:endParaRPr lang="en-US" sz="1900" dirty="0"/>
          </a:p>
          <a:p>
            <a:endParaRPr lang="en-US" sz="1900" dirty="0"/>
          </a:p>
          <a:p>
            <a:r>
              <a:rPr lang="en-US" sz="1900" dirty="0"/>
              <a:t>service </a:t>
            </a:r>
            <a:r>
              <a:rPr lang="en-US" sz="1900" dirty="0" smtClean="0">
                <a:solidFill>
                  <a:srgbClr val="BA2020"/>
                </a:solidFill>
              </a:rPr>
              <a:t>'</a:t>
            </a:r>
            <a:r>
              <a:rPr lang="en-US" sz="1900" dirty="0" err="1" smtClean="0">
                <a:solidFill>
                  <a:srgbClr val="BA2020"/>
                </a:solidFill>
              </a:rPr>
              <a:t>httpd</a:t>
            </a:r>
            <a:r>
              <a:rPr lang="en-US" sz="1900" dirty="0" smtClean="0">
                <a:solidFill>
                  <a:srgbClr val="BA2020"/>
                </a:solidFill>
              </a:rPr>
              <a:t>'</a:t>
            </a:r>
            <a:r>
              <a:rPr lang="en-US" sz="1900" dirty="0" smtClean="0"/>
              <a:t> </a:t>
            </a:r>
            <a:r>
              <a:rPr lang="en-US" sz="1900" b="1" dirty="0">
                <a:solidFill>
                  <a:srgbClr val="107F01"/>
                </a:solidFill>
              </a:rPr>
              <a:t>do</a:t>
            </a:r>
            <a:endParaRPr lang="en-US" sz="1900" dirty="0"/>
          </a:p>
          <a:p>
            <a:r>
              <a:rPr lang="en-US" sz="1900" dirty="0"/>
              <a:t>  action </a:t>
            </a:r>
            <a:r>
              <a:rPr lang="en-US" sz="1900" dirty="0">
                <a:solidFill>
                  <a:srgbClr val="666566"/>
                </a:solidFill>
              </a:rPr>
              <a:t>[</a:t>
            </a:r>
            <a:r>
              <a:rPr lang="en-US" sz="1900" dirty="0"/>
              <a:t> </a:t>
            </a:r>
            <a:r>
              <a:rPr lang="en-US" sz="1900" dirty="0">
                <a:solidFill>
                  <a:srgbClr val="19167B"/>
                </a:solidFill>
              </a:rPr>
              <a:t>:enable</a:t>
            </a:r>
            <a:r>
              <a:rPr lang="en-US" sz="1900" dirty="0"/>
              <a:t>, </a:t>
            </a:r>
            <a:r>
              <a:rPr lang="en-US" sz="1900" dirty="0">
                <a:solidFill>
                  <a:srgbClr val="19167B"/>
                </a:solidFill>
              </a:rPr>
              <a:t>:start</a:t>
            </a:r>
            <a:r>
              <a:rPr lang="en-US" sz="1900" dirty="0"/>
              <a:t> </a:t>
            </a:r>
            <a:r>
              <a:rPr lang="en-US" sz="1900" dirty="0">
                <a:solidFill>
                  <a:srgbClr val="666566"/>
                </a:solidFill>
              </a:rPr>
              <a:t>]</a:t>
            </a:r>
            <a:endParaRPr lang="en-US" sz="1900" dirty="0"/>
          </a:p>
          <a:p>
            <a:r>
              <a:rPr lang="en-US" sz="1900" b="1" dirty="0" smtClean="0">
                <a:solidFill>
                  <a:srgbClr val="107F01"/>
                </a:solidFill>
              </a:rPr>
              <a:t>end`</a:t>
            </a:r>
            <a:endParaRPr lang="en-US" sz="1900" dirty="0"/>
          </a:p>
        </p:txBody>
      </p:sp>
      <p:sp>
        <p:nvSpPr>
          <p:cNvPr id="6" name="Text Placeholder 5"/>
          <p:cNvSpPr>
            <a:spLocks noGrp="1"/>
          </p:cNvSpPr>
          <p:nvPr>
            <p:ph type="body" sz="quarter" idx="11"/>
          </p:nvPr>
        </p:nvSpPr>
        <p:spPr/>
        <p:txBody>
          <a:bodyPr>
            <a:normAutofit fontScale="92500" lnSpcReduction="10000"/>
          </a:bodyPr>
          <a:lstStyle/>
          <a:p>
            <a:r>
              <a:rPr lang="en-US" sz="3700" dirty="0"/>
              <a:t>cookbooks</a:t>
            </a:r>
            <a:r>
              <a:rPr lang="en-US" sz="3700" dirty="0" smtClean="0"/>
              <a:t>/apache</a:t>
            </a:r>
            <a:r>
              <a:rPr lang="en-US" sz="3700" dirty="0"/>
              <a:t>/recipes</a:t>
            </a:r>
            <a:r>
              <a:rPr lang="en-US" sz="3700" dirty="0" smtClean="0"/>
              <a:t>/</a:t>
            </a:r>
            <a:r>
              <a:rPr lang="en-US" sz="3700" dirty="0" err="1" smtClean="0"/>
              <a:t>server.rb</a:t>
            </a:r>
            <a:endParaRPr lang="en-US" sz="3700" dirty="0"/>
          </a:p>
        </p:txBody>
      </p:sp>
      <p:sp>
        <p:nvSpPr>
          <p:cNvPr id="3" name="Text Placeholder 2"/>
          <p:cNvSpPr>
            <a:spLocks noGrp="1"/>
          </p:cNvSpPr>
          <p:nvPr>
            <p:ph type="body" sz="quarter" idx="13"/>
          </p:nvPr>
        </p:nvSpPr>
        <p:spPr>
          <a:xfrm>
            <a:off x="1135431" y="4026468"/>
            <a:ext cx="14404273" cy="2107815"/>
          </a:xfrm>
        </p:spPr>
        <p:txBody>
          <a:bodyPr/>
          <a:lstStyle/>
          <a:p>
            <a:endParaRPr lang="en-US" dirty="0"/>
          </a:p>
        </p:txBody>
      </p:sp>
    </p:spTree>
    <p:extLst>
      <p:ext uri="{BB962C8B-B14F-4D97-AF65-F5344CB8AC3E}">
        <p14:creationId xmlns:p14="http://schemas.microsoft.com/office/powerpoint/2010/main" val="4178204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3" y="2825407"/>
            <a:ext cx="14935799" cy="5152733"/>
          </a:xfrm>
        </p:spPr>
        <p:txBody>
          <a:bodyPr/>
          <a:lstStyle/>
          <a:p>
            <a:r>
              <a:rPr lang="en-US" dirty="0" smtClean="0">
                <a:latin typeface="Courier New"/>
                <a:cs typeface="Courier New"/>
              </a:rPr>
              <a:t>output </a:t>
            </a:r>
            <a:r>
              <a:rPr lang="en-US" dirty="0">
                <a:latin typeface="Courier New"/>
                <a:cs typeface="Courier New"/>
              </a:rPr>
              <a:t>suppressed by </a:t>
            </a:r>
            <a:r>
              <a:rPr lang="en-US" dirty="0" err="1">
                <a:latin typeface="Courier New"/>
                <a:cs typeface="Courier New"/>
              </a:rPr>
              <a:t>config</a:t>
            </a:r>
            <a:r>
              <a:rPr lang="en-US" dirty="0">
                <a:latin typeface="Courier New"/>
                <a:cs typeface="Courier New"/>
              </a:rPr>
              <a:t>)</a:t>
            </a:r>
          </a:p>
          <a:p>
            <a:r>
              <a:rPr lang="en-US" dirty="0">
                <a:latin typeface="Courier New"/>
                <a:cs typeface="Courier New"/>
              </a:rPr>
              <a:t>MacBook-Pro-3:chef-repo </a:t>
            </a:r>
            <a:r>
              <a:rPr lang="en-US" dirty="0" err="1">
                <a:latin typeface="Courier New"/>
                <a:cs typeface="Courier New"/>
              </a:rPr>
              <a:t>johnfitzpatrick</a:t>
            </a:r>
            <a:r>
              <a:rPr lang="en-US" dirty="0">
                <a:latin typeface="Courier New"/>
                <a:cs typeface="Courier New"/>
              </a:rPr>
              <a:t>$ chef generate template cookbooks/apache </a:t>
            </a:r>
            <a:r>
              <a:rPr lang="en-US" dirty="0" err="1">
                <a:latin typeface="Courier New"/>
                <a:cs typeface="Courier New"/>
              </a:rPr>
              <a:t>httpd.conf.erb</a:t>
            </a:r>
            <a:endParaRPr lang="en-US" dirty="0">
              <a:latin typeface="Courier New"/>
              <a:cs typeface="Courier New"/>
            </a:endParaRPr>
          </a:p>
          <a:p>
            <a:r>
              <a:rPr lang="en-US" dirty="0">
                <a:latin typeface="Courier New"/>
                <a:cs typeface="Courier New"/>
              </a:rPr>
              <a:t>Compiling Cookbooks...</a:t>
            </a:r>
          </a:p>
          <a:p>
            <a:r>
              <a:rPr lang="en-US" dirty="0">
                <a:latin typeface="Courier New"/>
                <a:cs typeface="Courier New"/>
              </a:rPr>
              <a:t>Recipe: </a:t>
            </a:r>
            <a:r>
              <a:rPr lang="en-US" dirty="0" err="1">
                <a:latin typeface="Courier New"/>
                <a:cs typeface="Courier New"/>
              </a:rPr>
              <a:t>code_generator</a:t>
            </a:r>
            <a:r>
              <a:rPr lang="en-US" dirty="0">
                <a:latin typeface="Courier New"/>
                <a:cs typeface="Courier New"/>
              </a:rPr>
              <a:t>::template</a:t>
            </a:r>
          </a:p>
          <a:p>
            <a:r>
              <a:rPr lang="en-US" dirty="0">
                <a:latin typeface="Courier New"/>
                <a:cs typeface="Courier New"/>
              </a:rPr>
              <a:t>  * directory[cookbooks/apache/templates/default] action create (up to date)</a:t>
            </a:r>
          </a:p>
          <a:p>
            <a:r>
              <a:rPr lang="en-US" dirty="0">
                <a:latin typeface="Courier New"/>
                <a:cs typeface="Courier New"/>
              </a:rPr>
              <a:t>  * template[cookbooks/apache/templates/default/</a:t>
            </a:r>
            <a:r>
              <a:rPr lang="en-US" dirty="0" err="1">
                <a:latin typeface="Courier New"/>
                <a:cs typeface="Courier New"/>
              </a:rPr>
              <a:t>httpd.conf.erb</a:t>
            </a:r>
            <a:r>
              <a:rPr lang="en-US" dirty="0">
                <a:latin typeface="Courier New"/>
                <a:cs typeface="Courier New"/>
              </a:rPr>
              <a:t>] action create</a:t>
            </a:r>
          </a:p>
          <a:p>
            <a:r>
              <a:rPr lang="en-US" dirty="0">
                <a:latin typeface="Courier New"/>
                <a:cs typeface="Courier New"/>
              </a:rPr>
              <a:t>    - create new file cookbooks/apache/templates/default/</a:t>
            </a:r>
            <a:r>
              <a:rPr lang="en-US" dirty="0" err="1">
                <a:latin typeface="Courier New"/>
                <a:cs typeface="Courier New"/>
              </a:rPr>
              <a:t>httpd.conf.erb</a:t>
            </a:r>
            <a:endParaRPr lang="en-US" dirty="0">
              <a:latin typeface="Courier New"/>
              <a:cs typeface="Courier New"/>
            </a:endParaRPr>
          </a:p>
          <a:p>
            <a:r>
              <a:rPr lang="en-US" dirty="0">
                <a:latin typeface="Courier New"/>
                <a:cs typeface="Courier New"/>
              </a:rPr>
              <a:t>    - update content in file cookbooks/apache/templates/default/</a:t>
            </a:r>
            <a:r>
              <a:rPr lang="en-US" dirty="0" err="1">
                <a:latin typeface="Courier New"/>
                <a:cs typeface="Courier New"/>
              </a:rPr>
              <a:t>httpd.conf.erb</a:t>
            </a:r>
            <a:r>
              <a:rPr lang="en-US" dirty="0">
                <a:latin typeface="Courier New"/>
                <a:cs typeface="Courier New"/>
              </a:rPr>
              <a:t> from none to e3b0c4</a:t>
            </a:r>
          </a:p>
          <a:p>
            <a:r>
              <a:rPr lang="en-US" dirty="0">
                <a:latin typeface="Courier New"/>
                <a:cs typeface="Courier New"/>
              </a:rPr>
              <a:t>    (diff output suppressed by </a:t>
            </a:r>
            <a:r>
              <a:rPr lang="en-US" dirty="0" err="1">
                <a:latin typeface="Courier New"/>
                <a:cs typeface="Courier New"/>
              </a:rPr>
              <a:t>config</a:t>
            </a:r>
            <a:r>
              <a:rPr lang="en-US" dirty="0">
                <a:latin typeface="Courier New"/>
                <a:cs typeface="Courier New"/>
              </a:rPr>
              <a:t>)</a:t>
            </a:r>
          </a:p>
        </p:txBody>
      </p:sp>
      <p:sp>
        <p:nvSpPr>
          <p:cNvPr id="3" name="Title 2"/>
          <p:cNvSpPr>
            <a:spLocks noGrp="1"/>
          </p:cNvSpPr>
          <p:nvPr>
            <p:ph type="title"/>
          </p:nvPr>
        </p:nvSpPr>
        <p:spPr/>
        <p:txBody>
          <a:bodyPr/>
          <a:lstStyle/>
          <a:p>
            <a:r>
              <a:rPr lang="en-US" dirty="0" smtClean="0"/>
              <a:t>Lab: Generate the Template file</a:t>
            </a:r>
            <a:endParaRPr lang="en-US" dirty="0"/>
          </a:p>
        </p:txBody>
      </p:sp>
      <p:sp>
        <p:nvSpPr>
          <p:cNvPr id="4" name="Text Placeholder 3"/>
          <p:cNvSpPr>
            <a:spLocks noGrp="1"/>
          </p:cNvSpPr>
          <p:nvPr>
            <p:ph type="body" sz="quarter" idx="11"/>
          </p:nvPr>
        </p:nvSpPr>
        <p:spPr>
          <a:xfrm>
            <a:off x="1121103" y="1132377"/>
            <a:ext cx="14935799" cy="1519383"/>
          </a:xfrm>
        </p:spPr>
        <p:txBody>
          <a:bodyPr/>
          <a:lstStyle/>
          <a:p>
            <a:r>
              <a:rPr lang="en-US" sz="3200" dirty="0" smtClean="0">
                <a:latin typeface="Courier New"/>
                <a:cs typeface="Courier New"/>
              </a:rPr>
              <a:t>$ cd chef-repo</a:t>
            </a:r>
          </a:p>
          <a:p>
            <a:r>
              <a:rPr lang="en-US" sz="3200" dirty="0" smtClean="0">
                <a:latin typeface="Courier New"/>
                <a:cs typeface="Courier New"/>
              </a:rPr>
              <a:t>$ chef generate template cookbooks/</a:t>
            </a:r>
            <a:r>
              <a:rPr lang="en-US" sz="3200" dirty="0">
                <a:latin typeface="Courier New"/>
                <a:cs typeface="Courier New"/>
              </a:rPr>
              <a:t>apache </a:t>
            </a:r>
            <a:r>
              <a:rPr lang="en-US" sz="3200" dirty="0" err="1" smtClean="0">
                <a:latin typeface="Courier New"/>
                <a:cs typeface="Courier New"/>
              </a:rPr>
              <a:t>httpd.conf</a:t>
            </a:r>
            <a:endParaRPr lang="en-US" sz="3200" dirty="0">
              <a:latin typeface="Courier New"/>
              <a:cs typeface="Courier New"/>
            </a:endParaRPr>
          </a:p>
        </p:txBody>
      </p:sp>
      <p:sp>
        <p:nvSpPr>
          <p:cNvPr id="5" name="Rectangle 4"/>
          <p:cNvSpPr/>
          <p:nvPr/>
        </p:nvSpPr>
        <p:spPr bwMode="auto">
          <a:xfrm>
            <a:off x="1120565" y="5995093"/>
            <a:ext cx="14914813"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990133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Lab: Add the 'port' variable to the Template</a:t>
            </a:r>
            <a:endParaRPr lang="en-US" dirty="0"/>
          </a:p>
        </p:txBody>
      </p:sp>
      <p:sp>
        <p:nvSpPr>
          <p:cNvPr id="5" name="Content Placeholder 4"/>
          <p:cNvSpPr>
            <a:spLocks noGrp="1"/>
          </p:cNvSpPr>
          <p:nvPr>
            <p:ph sz="quarter" idx="10"/>
          </p:nvPr>
        </p:nvSpPr>
        <p:spPr>
          <a:xfrm>
            <a:off x="1121104" y="2113748"/>
            <a:ext cx="14423693" cy="5023032"/>
          </a:xfrm>
        </p:spPr>
        <p:txBody>
          <a:bodyPr>
            <a:normAutofit fontScale="70000" lnSpcReduction="20000"/>
          </a:bodyPr>
          <a:lstStyle/>
          <a:p>
            <a:r>
              <a:rPr lang="en-US" dirty="0" smtClean="0"/>
              <a:t>...</a:t>
            </a:r>
          </a:p>
          <a:p>
            <a:r>
              <a:rPr lang="en-US" dirty="0" err="1" smtClean="0"/>
              <a:t>MaxSpareThreads</a:t>
            </a:r>
            <a:r>
              <a:rPr lang="en-US" dirty="0" smtClean="0"/>
              <a:t>     75 </a:t>
            </a:r>
          </a:p>
          <a:p>
            <a:r>
              <a:rPr lang="en-US" dirty="0" err="1" smtClean="0"/>
              <a:t>ThreadsPerChild</a:t>
            </a:r>
            <a:r>
              <a:rPr lang="en-US" dirty="0" smtClean="0"/>
              <a:t>     25</a:t>
            </a:r>
          </a:p>
          <a:p>
            <a:r>
              <a:rPr lang="en-US" dirty="0" err="1" smtClean="0"/>
              <a:t>MaxRequestsPerChild</a:t>
            </a:r>
            <a:r>
              <a:rPr lang="en-US" dirty="0" smtClean="0"/>
              <a:t>  0</a:t>
            </a:r>
          </a:p>
          <a:p>
            <a:r>
              <a:rPr lang="en-US" dirty="0" smtClean="0"/>
              <a:t>&lt;/</a:t>
            </a:r>
            <a:r>
              <a:rPr lang="en-US" dirty="0" err="1" smtClean="0"/>
              <a:t>IfModule</a:t>
            </a:r>
            <a:r>
              <a:rPr lang="en-US" dirty="0" smtClean="0"/>
              <a:t>&gt;</a:t>
            </a:r>
          </a:p>
          <a:p>
            <a:endParaRPr lang="en-US" dirty="0" smtClean="0"/>
          </a:p>
          <a:p>
            <a:r>
              <a:rPr lang="en-US" strike="sngStrike" dirty="0" smtClean="0"/>
              <a:t>Listen 80</a:t>
            </a:r>
          </a:p>
          <a:p>
            <a:r>
              <a:rPr lang="en-US" dirty="0" smtClean="0"/>
              <a:t>Listen &lt;%= node['apache']['port'] %&gt;</a:t>
            </a:r>
          </a:p>
          <a:p>
            <a:endParaRPr lang="en-US" dirty="0" smtClean="0"/>
          </a:p>
          <a:p>
            <a:r>
              <a:rPr lang="en-US" dirty="0" err="1" smtClean="0"/>
              <a:t>LoadModule</a:t>
            </a:r>
            <a:r>
              <a:rPr lang="en-US" dirty="0" smtClean="0"/>
              <a:t> </a:t>
            </a:r>
            <a:r>
              <a:rPr lang="en-US" dirty="0" err="1" smtClean="0"/>
              <a:t>auth_basic_module</a:t>
            </a:r>
            <a:r>
              <a:rPr lang="en-US" dirty="0" smtClean="0"/>
              <a:t> modules/</a:t>
            </a:r>
            <a:r>
              <a:rPr lang="en-US" dirty="0" err="1" smtClean="0"/>
              <a:t>mod_auth_basic.so</a:t>
            </a:r>
            <a:endParaRPr lang="en-US" dirty="0" smtClean="0"/>
          </a:p>
          <a:p>
            <a:r>
              <a:rPr lang="en-US" dirty="0" err="1" smtClean="0"/>
              <a:t>LoadModule</a:t>
            </a:r>
            <a:r>
              <a:rPr lang="en-US" dirty="0" smtClean="0"/>
              <a:t> </a:t>
            </a:r>
            <a:r>
              <a:rPr lang="en-US" dirty="0" err="1" smtClean="0"/>
              <a:t>auth_digest_module</a:t>
            </a:r>
            <a:r>
              <a:rPr lang="en-US" dirty="0" smtClean="0"/>
              <a:t> modules/</a:t>
            </a:r>
            <a:r>
              <a:rPr lang="en-US" dirty="0" err="1" smtClean="0"/>
              <a:t>mod_auth_digest.so</a:t>
            </a:r>
            <a:endParaRPr lang="en-US" dirty="0" smtClean="0"/>
          </a:p>
          <a:p>
            <a:r>
              <a:rPr lang="en-US" dirty="0" smtClean="0"/>
              <a:t>...</a:t>
            </a:r>
            <a:endParaRPr lang="en-US" dirty="0"/>
          </a:p>
        </p:txBody>
      </p:sp>
      <p:sp>
        <p:nvSpPr>
          <p:cNvPr id="10" name="Content Placeholder 9"/>
          <p:cNvSpPr>
            <a:spLocks noGrp="1"/>
          </p:cNvSpPr>
          <p:nvPr>
            <p:ph type="body" sz="quarter" idx="11"/>
          </p:nvPr>
        </p:nvSpPr>
        <p:spPr/>
        <p:txBody>
          <a:bodyPr>
            <a:normAutofit fontScale="85000" lnSpcReduction="20000"/>
          </a:bodyPr>
          <a:lstStyle/>
          <a:p>
            <a:r>
              <a:rPr lang="en-US" smtClean="0"/>
              <a:t>cookbooks/apache/templates/default/httpd.conf.erb</a:t>
            </a:r>
            <a:endParaRPr lang="en-US" dirty="0"/>
          </a:p>
        </p:txBody>
      </p:sp>
      <p:sp>
        <p:nvSpPr>
          <p:cNvPr id="7" name="Text Placeholder 6"/>
          <p:cNvSpPr>
            <a:spLocks noGrp="1"/>
          </p:cNvSpPr>
          <p:nvPr>
            <p:ph type="body" sz="quarter" idx="12"/>
          </p:nvPr>
        </p:nvSpPr>
        <p:spPr>
          <a:xfrm>
            <a:off x="1124446" y="4385044"/>
            <a:ext cx="14404273" cy="659007"/>
          </a:xfrm>
        </p:spPr>
        <p:txBody>
          <a:bodyPr/>
          <a:lstStyle/>
          <a:p>
            <a:endParaRPr lang="en-US" dirty="0"/>
          </a:p>
        </p:txBody>
      </p:sp>
      <p:sp>
        <p:nvSpPr>
          <p:cNvPr id="8" name="Text Placeholder 7"/>
          <p:cNvSpPr>
            <a:spLocks noGrp="1"/>
          </p:cNvSpPr>
          <p:nvPr>
            <p:ph type="body" sz="quarter" idx="13"/>
          </p:nvPr>
        </p:nvSpPr>
        <p:spPr>
          <a:xfrm>
            <a:off x="1135042" y="5053720"/>
            <a:ext cx="14404273" cy="626533"/>
          </a:xfrm>
        </p:spPr>
        <p:txBody>
          <a:bodyPr/>
          <a:lstStyle/>
          <a:p>
            <a:endParaRPr lang="en-US" dirty="0"/>
          </a:p>
        </p:txBody>
      </p:sp>
      <p:sp>
        <p:nvSpPr>
          <p:cNvPr id="9" name="Rectangle 8"/>
          <p:cNvSpPr/>
          <p:nvPr/>
        </p:nvSpPr>
        <p:spPr>
          <a:xfrm>
            <a:off x="9880976" y="3029795"/>
            <a:ext cx="5363511" cy="830997"/>
          </a:xfrm>
          <a:prstGeom prst="rect">
            <a:avLst/>
          </a:prstGeom>
          <a:effectLst>
            <a:innerShdw blurRad="63500" dist="50800" dir="13500000">
              <a:srgbClr val="000000">
                <a:alpha val="50000"/>
              </a:srgbClr>
            </a:innerShdw>
          </a:effectLst>
          <a:scene3d>
            <a:camera prst="orthographicFront"/>
            <a:lightRig rig="contrasting" dir="t">
              <a:rot lat="0" lon="0" rev="3780000"/>
            </a:lightRig>
          </a:scene3d>
          <a:sp3d contourW="12700">
            <a:bevelT/>
            <a:contourClr>
              <a:schemeClr val="accent2">
                <a:lumMod val="60000"/>
                <a:lumOff val="40000"/>
              </a:schemeClr>
            </a:contourClr>
          </a:sp3d>
        </p:spPr>
        <p:style>
          <a:lnRef idx="1">
            <a:schemeClr val="accent2"/>
          </a:lnRef>
          <a:fillRef idx="3">
            <a:schemeClr val="accent2"/>
          </a:fillRef>
          <a:effectRef idx="2">
            <a:schemeClr val="accent2"/>
          </a:effectRef>
          <a:fontRef idx="minor">
            <a:schemeClr val="lt1"/>
          </a:fontRef>
        </p:style>
        <p:txBody>
          <a:bodyPr wrap="square">
            <a:spAutoFit/>
          </a:bodyPr>
          <a:lstStyle/>
          <a:p>
            <a:r>
              <a:rPr lang="en-US" dirty="0"/>
              <a:t>If you are feeling hardcore, type </a:t>
            </a:r>
            <a:r>
              <a:rPr lang="en-US" dirty="0" smtClean="0"/>
              <a:t>it</a:t>
            </a:r>
          </a:p>
          <a:p>
            <a:r>
              <a:rPr lang="en-US" dirty="0">
                <a:hlinkClick r:id="rId3"/>
              </a:rPr>
              <a:t>http://bit.ly/</a:t>
            </a:r>
            <a:r>
              <a:rPr lang="en-US" dirty="0" smtClean="0">
                <a:hlinkClick r:id="rId3"/>
              </a:rPr>
              <a:t>1Hdx7E1</a:t>
            </a:r>
            <a:r>
              <a:rPr lang="en-US" dirty="0" smtClean="0"/>
              <a:t> </a:t>
            </a:r>
          </a:p>
        </p:txBody>
      </p:sp>
      <p:sp>
        <p:nvSpPr>
          <p:cNvPr id="21" name="Rectangle 20"/>
          <p:cNvSpPr/>
          <p:nvPr/>
        </p:nvSpPr>
        <p:spPr>
          <a:xfrm>
            <a:off x="1064761" y="7167021"/>
            <a:ext cx="14628081" cy="846737"/>
          </a:xfrm>
          <a:prstGeom prst="rect">
            <a:avLst/>
          </a:prstGeom>
        </p:spPr>
        <p:txBody>
          <a:bodyPr vert="horz" wrap="square" lIns="0" tIns="0" rIns="0" bIns="0" rtlCol="0">
            <a:noAutofit/>
          </a:bodyPr>
          <a:lstStyle/>
          <a:p>
            <a:pPr>
              <a:spcBef>
                <a:spcPts val="800"/>
              </a:spcBef>
              <a:buSzPct val="90000"/>
              <a:buFont typeface="Arial" pitchFamily="34" charset="0"/>
              <a:buNone/>
            </a:pPr>
            <a:r>
              <a:rPr lang="en-US" sz="3600" dirty="0">
                <a:solidFill>
                  <a:schemeClr val="accent3">
                    <a:lumMod val="50000"/>
                  </a:schemeClr>
                </a:solidFill>
              </a:rPr>
              <a:t>Copy entire contents of file, paste into the template, and edit line </a:t>
            </a:r>
            <a:r>
              <a:rPr lang="en-US" sz="3600" dirty="0" smtClean="0">
                <a:solidFill>
                  <a:schemeClr val="accent3">
                    <a:lumMod val="50000"/>
                  </a:schemeClr>
                </a:solidFill>
              </a:rPr>
              <a:t>27</a:t>
            </a:r>
            <a:endParaRPr lang="en-US" sz="3600" dirty="0">
              <a:solidFill>
                <a:schemeClr val="accent3">
                  <a:lumMod val="50000"/>
                </a:schemeClr>
              </a:solidFill>
            </a:endParaRPr>
          </a:p>
        </p:txBody>
      </p:sp>
    </p:spTree>
    <p:extLst>
      <p:ext uri="{BB962C8B-B14F-4D97-AF65-F5344CB8AC3E}">
        <p14:creationId xmlns:p14="http://schemas.microsoft.com/office/powerpoint/2010/main" val="165892349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apache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316064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latin typeface="Courier New" panose="02070309020205020404" pitchFamily="49" charset="0"/>
                <a:cs typeface="Courier New" panose="02070309020205020404" pitchFamily="49" charset="0"/>
              </a:rPr>
              <a:t>$ cd chef-repo/cookbooks/apache</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153823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a:t>
            </a:r>
            <a:r>
              <a:rPr lang="en-US" dirty="0" smtClean="0">
                <a:latin typeface="Courier New" panose="02070309020205020404" pitchFamily="49" charset="0"/>
                <a:cs typeface="Courier New" panose="02070309020205020404" pitchFamily="49" charset="0"/>
              </a:rPr>
              <a:t>'apache' </a:t>
            </a:r>
            <a:r>
              <a:rPr lang="en-US" dirty="0">
                <a:latin typeface="Courier New" panose="02070309020205020404" pitchFamily="49" charset="0"/>
                <a:cs typeface="Courier New" panose="02070309020205020404" pitchFamily="49" charset="0"/>
              </a:rPr>
              <a:t>from source at .</a:t>
            </a:r>
          </a:p>
          <a:p>
            <a:r>
              <a:rPr lang="en-US" dirty="0">
                <a:latin typeface="Courier New" panose="02070309020205020404" pitchFamily="49" charset="0"/>
                <a:cs typeface="Courier New" panose="02070309020205020404" pitchFamily="49" charset="0"/>
              </a:rPr>
              <a:t>Fetching cookbook index from </a:t>
            </a:r>
            <a:r>
              <a:rPr lang="en-US" dirty="0">
                <a:latin typeface="Courier New" panose="02070309020205020404" pitchFamily="49" charset="0"/>
                <a:cs typeface="Courier New" panose="02070309020205020404" pitchFamily="49" charset="0"/>
                <a:hlinkClick r:id="rId3"/>
              </a:rPr>
              <a:t>https://supermarket.chef.io</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Using </a:t>
            </a:r>
            <a:r>
              <a:rPr lang="en-US" dirty="0">
                <a:latin typeface="Courier New" panose="02070309020205020404" pitchFamily="49" charset="0"/>
                <a:cs typeface="Courier New" panose="02070309020205020404" pitchFamily="49" charset="0"/>
              </a:rPr>
              <a:t>apache (</a:t>
            </a:r>
            <a:r>
              <a:rPr lang="en-US" dirty="0" smtClean="0">
                <a:latin typeface="Courier New" panose="02070309020205020404" pitchFamily="49" charset="0"/>
                <a:cs typeface="Courier New" panose="02070309020205020404" pitchFamily="49" charset="0"/>
              </a:rPr>
              <a:t>0.3.0</a:t>
            </a:r>
            <a:r>
              <a:rPr lang="en-US" dirty="0">
                <a:latin typeface="Courier New" panose="02070309020205020404" pitchFamily="49" charset="0"/>
                <a:cs typeface="Courier New" panose="02070309020205020404" pitchFamily="49" charset="0"/>
              </a:rPr>
              <a:t>) from source at .</a:t>
            </a: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00024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smtClean="0">
                <a:latin typeface="Courier New" panose="02070309020205020404" pitchFamily="49" charset="0"/>
                <a:cs typeface="Courier New" panose="02070309020205020404" pitchFamily="49" charset="0"/>
              </a:rPr>
              <a:t>Uploaded apache (0.3.0</a:t>
            </a:r>
            <a:r>
              <a:rPr lang="en-US" sz="2000" dirty="0">
                <a:latin typeface="Courier New" panose="02070309020205020404" pitchFamily="49" charset="0"/>
                <a:cs typeface="Courier New" panose="02070309020205020404" pitchFamily="49" charset="0"/>
              </a:rPr>
              <a:t>) to: 'https://api.opscode.com:443/organizations</a:t>
            </a:r>
            <a:r>
              <a:rPr lang="en-US" sz="2000" dirty="0" smtClean="0">
                <a:latin typeface="Courier New" panose="02070309020205020404" pitchFamily="49" charset="0"/>
                <a:cs typeface="Courier New" panose="02070309020205020404" pitchFamily="49" charset="0"/>
              </a:rPr>
              <a:t>/ORGNAME'</a:t>
            </a:r>
            <a:endParaRPr lang="en-US" sz="20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037358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where cookbook attributes reside</a:t>
            </a:r>
          </a:p>
          <a:p>
            <a:pPr marL="918610" lvl="1" indent="-609585">
              <a:buFont typeface="Wingdings" panose="05000000000000000000" pitchFamily="2" charset="2"/>
              <a:buChar char="Ø"/>
            </a:pPr>
            <a:r>
              <a:rPr lang="en-US" dirty="0" smtClean="0"/>
              <a:t>Configure dependencies between cookbooks</a:t>
            </a:r>
          </a:p>
          <a:p>
            <a:pPr marL="918610" lvl="1" indent="-609585">
              <a:buFont typeface="Wingdings" panose="05000000000000000000" pitchFamily="2" charset="2"/>
              <a:buChar char="Ø"/>
            </a:pPr>
            <a:r>
              <a:rPr lang="en-US" dirty="0" smtClean="0"/>
              <a:t>Use </a:t>
            </a:r>
            <a:r>
              <a:rPr lang="en-US" dirty="0" smtClean="0">
                <a:latin typeface="Courier"/>
                <a:cs typeface="Courier"/>
              </a:rPr>
              <a:t>knife </a:t>
            </a:r>
            <a:r>
              <a:rPr lang="en-US" dirty="0" err="1" smtClean="0">
                <a:latin typeface="Courier"/>
                <a:cs typeface="Courier"/>
              </a:rPr>
              <a:t>ssh</a:t>
            </a:r>
            <a:r>
              <a:rPr lang="en-US" dirty="0" smtClean="0"/>
              <a:t> command</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29443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Lab: </a:t>
            </a:r>
            <a:r>
              <a:rPr lang="en-US" sz="4800" dirty="0"/>
              <a:t>Reconfigure Apache</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Reconfigure </a:t>
            </a:r>
            <a:r>
              <a:rPr lang="en-US" dirty="0"/>
              <a:t>Apache to serve content of port </a:t>
            </a:r>
            <a:r>
              <a:rPr lang="en-US" dirty="0" err="1"/>
              <a:t>tcp</a:t>
            </a:r>
            <a:r>
              <a:rPr lang="en-US" dirty="0"/>
              <a:t>/</a:t>
            </a:r>
            <a:r>
              <a:rPr lang="en-US" dirty="0" smtClean="0"/>
              <a:t>8080</a:t>
            </a:r>
          </a:p>
          <a:p>
            <a:pPr marL="380990" indent="-380990">
              <a:buFont typeface="Wingdings" charset="2"/>
              <a:buChar char="q"/>
            </a:pPr>
            <a:r>
              <a:rPr lang="en-US" dirty="0" smtClean="0"/>
              <a:t>Reconfigure </a:t>
            </a:r>
            <a:r>
              <a:rPr lang="en-US" dirty="0" err="1"/>
              <a:t>HAProxy</a:t>
            </a:r>
            <a:r>
              <a:rPr lang="en-US" dirty="0"/>
              <a:t> to contact Apache on port </a:t>
            </a:r>
            <a:r>
              <a:rPr lang="en-US" dirty="0" err="1"/>
              <a:t>tcp</a:t>
            </a:r>
            <a:r>
              <a:rPr lang="en-US" dirty="0"/>
              <a:t>/8080</a:t>
            </a:r>
          </a:p>
        </p:txBody>
      </p:sp>
      <p:sp>
        <p:nvSpPr>
          <p:cNvPr id="5" name="Content Placeholder 4"/>
          <p:cNvSpPr>
            <a:spLocks noGrp="1"/>
          </p:cNvSpPr>
          <p:nvPr>
            <p:ph sz="quarter" idx="11"/>
          </p:nvPr>
        </p:nvSpPr>
        <p:spPr/>
        <p:txBody>
          <a:bodyPr>
            <a:normAutofit/>
          </a:bodyPr>
          <a:lstStyle/>
          <a:p>
            <a:r>
              <a:rPr lang="en-US" dirty="0"/>
              <a:t>So we want </a:t>
            </a:r>
            <a:r>
              <a:rPr lang="en-US" dirty="0" err="1"/>
              <a:t>HAProxy</a:t>
            </a:r>
            <a:r>
              <a:rPr lang="en-US" dirty="0"/>
              <a:t> to serve content of port </a:t>
            </a:r>
            <a:r>
              <a:rPr lang="en-US" dirty="0" err="1"/>
              <a:t>tcp</a:t>
            </a:r>
            <a:r>
              <a:rPr lang="en-US" dirty="0"/>
              <a:t>/80, and Apache to serve of </a:t>
            </a:r>
            <a:r>
              <a:rPr lang="en-US" dirty="0" err="1"/>
              <a:t>tcp</a:t>
            </a:r>
            <a:r>
              <a:rPr lang="en-US" dirty="0"/>
              <a:t>/8080</a:t>
            </a:r>
          </a:p>
        </p:txBody>
      </p:sp>
    </p:spTree>
    <p:extLst>
      <p:ext uri="{BB962C8B-B14F-4D97-AF65-F5344CB8AC3E}">
        <p14:creationId xmlns:p14="http://schemas.microsoft.com/office/powerpoint/2010/main" val="147611882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Lab: Bump the </a:t>
            </a:r>
            <a:r>
              <a:rPr lang="en-US" dirty="0" err="1" smtClean="0"/>
              <a:t>haproxy</a:t>
            </a:r>
            <a:r>
              <a:rPr lang="en-US" dirty="0" smtClean="0"/>
              <a:t> cookbook version</a:t>
            </a:r>
            <a:endParaRPr lang="en-US" dirty="0"/>
          </a:p>
        </p:txBody>
      </p:sp>
      <p:sp>
        <p:nvSpPr>
          <p:cNvPr id="5" name="Content Placeholder 4"/>
          <p:cNvSpPr>
            <a:spLocks noGrp="1"/>
          </p:cNvSpPr>
          <p:nvPr>
            <p:ph sz="quarter" idx="10"/>
          </p:nvPr>
        </p:nvSpPr>
        <p:spPr/>
        <p:txBody>
          <a:bodyPr/>
          <a:lstStyle/>
          <a:p>
            <a:r>
              <a:rPr lang="en-US" dirty="0"/>
              <a:t>name             </a:t>
            </a:r>
            <a:r>
              <a:rPr lang="en-US" dirty="0" smtClean="0">
                <a:solidFill>
                  <a:srgbClr val="000090"/>
                </a:solidFill>
              </a:rPr>
              <a:t>'</a:t>
            </a:r>
            <a:r>
              <a:rPr lang="en-US" dirty="0" err="1" smtClean="0">
                <a:solidFill>
                  <a:srgbClr val="000090"/>
                </a:solidFill>
              </a:rPr>
              <a:t>haproxy</a:t>
            </a:r>
            <a:r>
              <a:rPr lang="en-US" dirty="0" smtClean="0">
                <a:solidFill>
                  <a:srgbClr val="000090"/>
                </a:solidFill>
              </a:rPr>
              <a:t>'</a:t>
            </a:r>
            <a:endParaRPr lang="en-US" dirty="0">
              <a:solidFill>
                <a:srgbClr val="000090"/>
              </a:solidFill>
            </a:endParaRPr>
          </a:p>
          <a:p>
            <a:r>
              <a:rPr lang="en-US" dirty="0"/>
              <a:t>maintainer       </a:t>
            </a:r>
            <a:r>
              <a:rPr lang="en-US" dirty="0">
                <a:solidFill>
                  <a:srgbClr val="000090"/>
                </a:solidFill>
              </a:rPr>
              <a:t>'The Authors'</a:t>
            </a:r>
          </a:p>
          <a:p>
            <a:r>
              <a:rPr lang="en-US" dirty="0" err="1"/>
              <a:t>maintainer_email</a:t>
            </a:r>
            <a:r>
              <a:rPr lang="en-US" dirty="0"/>
              <a:t> </a:t>
            </a:r>
            <a:r>
              <a:rPr lang="en-US" dirty="0">
                <a:solidFill>
                  <a:srgbClr val="000090"/>
                </a:solidFill>
              </a:rPr>
              <a:t>'</a:t>
            </a:r>
            <a:r>
              <a:rPr lang="en-US" dirty="0" err="1">
                <a:solidFill>
                  <a:srgbClr val="000090"/>
                </a:solidFill>
              </a:rPr>
              <a:t>you@example.com</a:t>
            </a:r>
            <a:r>
              <a:rPr lang="en-US" dirty="0">
                <a:solidFill>
                  <a:srgbClr val="000090"/>
                </a:solidFill>
              </a:rPr>
              <a:t>'</a:t>
            </a:r>
          </a:p>
          <a:p>
            <a:r>
              <a:rPr lang="en-US" dirty="0"/>
              <a:t>license          </a:t>
            </a:r>
            <a:r>
              <a:rPr lang="en-US" dirty="0">
                <a:solidFill>
                  <a:srgbClr val="000090"/>
                </a:solidFill>
              </a:rPr>
              <a:t>'</a:t>
            </a:r>
            <a:r>
              <a:rPr lang="en-US" dirty="0" err="1">
                <a:solidFill>
                  <a:srgbClr val="000090"/>
                </a:solidFill>
              </a:rPr>
              <a:t>all_rights</a:t>
            </a:r>
            <a:r>
              <a:rPr lang="en-US" dirty="0">
                <a:solidFill>
                  <a:srgbClr val="000090"/>
                </a:solidFill>
              </a:rPr>
              <a:t>'</a:t>
            </a:r>
          </a:p>
          <a:p>
            <a:r>
              <a:rPr lang="en-US" dirty="0"/>
              <a:t>description      </a:t>
            </a:r>
            <a:r>
              <a:rPr lang="en-US" dirty="0">
                <a:solidFill>
                  <a:srgbClr val="000090"/>
                </a:solidFill>
              </a:rPr>
              <a:t>'Installs/Configures </a:t>
            </a:r>
            <a:r>
              <a:rPr lang="en-US" dirty="0" err="1">
                <a:solidFill>
                  <a:srgbClr val="000090"/>
                </a:solidFill>
              </a:rPr>
              <a:t>haproxy</a:t>
            </a:r>
            <a:r>
              <a:rPr lang="en-US" dirty="0">
                <a:solidFill>
                  <a:srgbClr val="000090"/>
                </a:solidFill>
              </a:rPr>
              <a:t>'</a:t>
            </a:r>
          </a:p>
          <a:p>
            <a:r>
              <a:rPr lang="en-US" dirty="0" err="1"/>
              <a:t>long_description</a:t>
            </a:r>
            <a:r>
              <a:rPr lang="en-US" dirty="0"/>
              <a:t> </a:t>
            </a:r>
            <a:r>
              <a:rPr lang="en-US" dirty="0">
                <a:solidFill>
                  <a:srgbClr val="000090"/>
                </a:solidFill>
              </a:rPr>
              <a:t>'Installs/Configures </a:t>
            </a:r>
            <a:r>
              <a:rPr lang="en-US" dirty="0" err="1">
                <a:solidFill>
                  <a:srgbClr val="000090"/>
                </a:solidFill>
              </a:rPr>
              <a:t>haproxy</a:t>
            </a:r>
            <a:r>
              <a:rPr lang="en-US" dirty="0">
                <a:solidFill>
                  <a:srgbClr val="000090"/>
                </a:solidFill>
              </a:rPr>
              <a:t>'</a:t>
            </a:r>
          </a:p>
          <a:p>
            <a:r>
              <a:rPr lang="en-US" dirty="0"/>
              <a:t>version          </a:t>
            </a:r>
            <a:r>
              <a:rPr lang="en-US" dirty="0">
                <a:solidFill>
                  <a:srgbClr val="000090"/>
                </a:solidFill>
              </a:rPr>
              <a:t>'</a:t>
            </a:r>
            <a:r>
              <a:rPr lang="en-US" dirty="0" smtClean="0">
                <a:solidFill>
                  <a:srgbClr val="000090"/>
                </a:solidFill>
              </a:rPr>
              <a:t>0.2.0'</a:t>
            </a:r>
            <a:endParaRPr lang="en-US" dirty="0">
              <a:solidFill>
                <a:srgbClr val="000090"/>
              </a:solidFill>
            </a:endParaRPr>
          </a:p>
        </p:txBody>
      </p:sp>
      <p:sp>
        <p:nvSpPr>
          <p:cNvPr id="6" name="Text Placeholder 5"/>
          <p:cNvSpPr>
            <a:spLocks noGrp="1"/>
          </p:cNvSpPr>
          <p:nvPr>
            <p:ph type="body" sz="quarter" idx="11"/>
          </p:nvPr>
        </p:nvSpPr>
        <p:spPr>
          <a:prstGeom prst="rect">
            <a:avLst/>
          </a:prstGeom>
        </p:spPr>
        <p:txBody>
          <a:bodyPr>
            <a:normAutofit fontScale="85000" lnSpcReduction="20000"/>
          </a:bodyPr>
          <a:lstStyle/>
          <a:p>
            <a:r>
              <a:rPr lang="en-US" dirty="0"/>
              <a:t>cookbooks</a:t>
            </a:r>
            <a:r>
              <a:rPr lang="en-US" dirty="0" smtClean="0"/>
              <a:t>/</a:t>
            </a:r>
            <a:r>
              <a:rPr lang="en-US" dirty="0" err="1" smtClean="0"/>
              <a:t>haproxy</a:t>
            </a:r>
            <a:r>
              <a:rPr lang="en-US" dirty="0" smtClean="0"/>
              <a:t>/</a:t>
            </a:r>
            <a:r>
              <a:rPr lang="en-US" dirty="0" err="1" smtClean="0"/>
              <a:t>metadata.rb</a:t>
            </a:r>
            <a:endParaRPr lang="en-US" dirty="0"/>
          </a:p>
        </p:txBody>
      </p:sp>
      <p:sp>
        <p:nvSpPr>
          <p:cNvPr id="7" name="TextBox 6"/>
          <p:cNvSpPr txBox="1"/>
          <p:nvPr/>
        </p:nvSpPr>
        <p:spPr>
          <a:xfrm>
            <a:off x="7584851" y="8732896"/>
            <a:ext cx="0" cy="492443"/>
          </a:xfrm>
          <a:prstGeom prst="rect">
            <a:avLst/>
          </a:prstGeom>
          <a:noFill/>
        </p:spPr>
        <p:txBody>
          <a:bodyPr wrap="none" lIns="0" tIns="0" rIns="0" bIns="0" rtlCol="0">
            <a:spAutoFit/>
          </a:bodyPr>
          <a:lstStyle/>
          <a:p>
            <a:endParaRPr lang="en-US" sz="3200" dirty="0" err="1">
              <a:solidFill>
                <a:schemeClr val="accent3">
                  <a:lumMod val="50000"/>
                </a:schemeClr>
              </a:solidFill>
            </a:endParaRPr>
          </a:p>
        </p:txBody>
      </p:sp>
      <p:sp>
        <p:nvSpPr>
          <p:cNvPr id="12" name="Text Placeholder 6"/>
          <p:cNvSpPr>
            <a:spLocks noGrp="1"/>
          </p:cNvSpPr>
          <p:nvPr>
            <p:ph type="body" sz="quarter" idx="13"/>
          </p:nvPr>
        </p:nvSpPr>
        <p:spPr>
          <a:xfrm>
            <a:off x="1135042" y="6179773"/>
            <a:ext cx="14404273" cy="626533"/>
          </a:xfrm>
        </p:spPr>
        <p:txBody>
          <a:bodyPr/>
          <a:lstStyle/>
          <a:p>
            <a:endParaRPr lang="en-US" dirty="0"/>
          </a:p>
        </p:txBody>
      </p:sp>
    </p:spTree>
    <p:extLst>
      <p:ext uri="{BB962C8B-B14F-4D97-AF65-F5344CB8AC3E}">
        <p14:creationId xmlns:p14="http://schemas.microsoft.com/office/powerpoint/2010/main" val="62797256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a:t>
            </a:r>
            <a:r>
              <a:rPr lang="en-US" dirty="0"/>
              <a:t>Configuring </a:t>
            </a:r>
            <a:r>
              <a:rPr lang="en-US" dirty="0" err="1"/>
              <a:t>haproxy.cfg.erb</a:t>
            </a:r>
            <a:endParaRPr lang="en-US" dirty="0"/>
          </a:p>
        </p:txBody>
      </p:sp>
      <p:sp>
        <p:nvSpPr>
          <p:cNvPr id="3" name="Content Placeholder 2"/>
          <p:cNvSpPr>
            <a:spLocks noGrp="1"/>
          </p:cNvSpPr>
          <p:nvPr>
            <p:ph sz="quarter" idx="10"/>
          </p:nvPr>
        </p:nvSpPr>
        <p:spPr/>
        <p:txBody>
          <a:bodyPr>
            <a:normAutofit/>
          </a:bodyPr>
          <a:lstStyle/>
          <a:p>
            <a:r>
              <a:rPr lang="en-US" sz="1900" dirty="0" smtClean="0">
                <a:latin typeface="Courier New"/>
                <a:cs typeface="Courier New"/>
              </a:rPr>
              <a:t>...</a:t>
            </a:r>
          </a:p>
          <a:p>
            <a:endParaRPr lang="en-US" sz="1900" dirty="0">
              <a:latin typeface="Courier New"/>
              <a:cs typeface="Courier New"/>
            </a:endParaRPr>
          </a:p>
          <a:p>
            <a:r>
              <a:rPr lang="en-US" sz="1900" dirty="0">
                <a:latin typeface="Courier New"/>
                <a:cs typeface="Courier New"/>
              </a:rPr>
              <a:t>backend static</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r>
              <a:rPr lang="en-US" sz="1900" dirty="0">
                <a:latin typeface="Courier New"/>
                <a:cs typeface="Courier New"/>
              </a:rPr>
              <a:t>    server      static 127.0.0.1:4331 check</a:t>
            </a:r>
          </a:p>
          <a:p>
            <a:endParaRPr lang="en-US" sz="1900" dirty="0">
              <a:latin typeface="Courier New"/>
              <a:cs typeface="Courier New"/>
            </a:endParaRPr>
          </a:p>
          <a:p>
            <a:r>
              <a:rPr lang="en-US" sz="1900" dirty="0">
                <a:latin typeface="Courier New"/>
                <a:cs typeface="Courier New"/>
              </a:rPr>
              <a:t>backend app</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pPr lvl="1"/>
            <a:r>
              <a:rPr lang="en-US" sz="1900" dirty="0">
                <a:latin typeface="Courier New"/>
                <a:cs typeface="Courier New"/>
              </a:rPr>
              <a:t> &lt;% @</a:t>
            </a:r>
            <a:r>
              <a:rPr lang="en-US" sz="1900" dirty="0" err="1">
                <a:latin typeface="Courier New"/>
                <a:cs typeface="Courier New"/>
              </a:rPr>
              <a:t>webservers.each_with_index</a:t>
            </a:r>
            <a:r>
              <a:rPr lang="en-US" sz="1900" dirty="0">
                <a:latin typeface="Courier New"/>
                <a:cs typeface="Courier New"/>
              </a:rPr>
              <a:t> do |web, n| -%&gt;</a:t>
            </a:r>
          </a:p>
          <a:p>
            <a:pPr lvl="1"/>
            <a:r>
              <a:rPr lang="en-US" sz="1900" strike="sngStrike" dirty="0">
                <a:latin typeface="Courier New"/>
                <a:cs typeface="Courier New"/>
              </a:rPr>
              <a:t>    server &lt;%= "app#{n}" %&gt; &lt;%= web['cloud']['public_ipv4'] %&gt;:80 weight 1 </a:t>
            </a:r>
            <a:r>
              <a:rPr lang="en-US" sz="1900" strike="sngStrike" dirty="0" err="1">
                <a:latin typeface="Courier New"/>
                <a:cs typeface="Courier New"/>
              </a:rPr>
              <a:t>maxconn</a:t>
            </a:r>
            <a:r>
              <a:rPr lang="en-US" sz="1900" strike="sngStrike" dirty="0">
                <a:latin typeface="Courier New"/>
                <a:cs typeface="Courier New"/>
              </a:rPr>
              <a:t> 100 check</a:t>
            </a:r>
          </a:p>
          <a:p>
            <a:pPr lvl="1"/>
            <a:r>
              <a:rPr lang="en-US" sz="1900" dirty="0" smtClean="0">
                <a:latin typeface="Courier New"/>
                <a:cs typeface="Courier New"/>
              </a:rPr>
              <a:t>    server </a:t>
            </a:r>
            <a:r>
              <a:rPr lang="en-US" sz="1900" dirty="0">
                <a:latin typeface="Courier New"/>
                <a:cs typeface="Courier New"/>
              </a:rPr>
              <a:t>&lt;%= "app#{n}" %&gt; &lt;%= web['cloud']['public_ipv4'] %&gt;</a:t>
            </a:r>
            <a:r>
              <a:rPr lang="en-US" sz="1900" dirty="0" smtClean="0">
                <a:latin typeface="Courier New"/>
                <a:cs typeface="Courier New"/>
              </a:rPr>
              <a:t>:</a:t>
            </a:r>
            <a:r>
              <a:rPr lang="en-US" sz="1900" dirty="0">
                <a:latin typeface="Courier New"/>
                <a:cs typeface="Courier New"/>
              </a:rPr>
              <a:t>&lt;%= node['apache']['port'] %</a:t>
            </a:r>
            <a:r>
              <a:rPr lang="en-US" sz="1900" dirty="0" smtClean="0">
                <a:latin typeface="Courier New"/>
                <a:cs typeface="Courier New"/>
              </a:rPr>
              <a:t>&gt; weight </a:t>
            </a:r>
            <a:r>
              <a:rPr lang="en-US" sz="1900" dirty="0">
                <a:latin typeface="Courier New"/>
                <a:cs typeface="Courier New"/>
              </a:rPr>
              <a:t>1 </a:t>
            </a:r>
            <a:r>
              <a:rPr lang="en-US" sz="1900" dirty="0" err="1">
                <a:latin typeface="Courier New"/>
                <a:cs typeface="Courier New"/>
              </a:rPr>
              <a:t>maxconn</a:t>
            </a:r>
            <a:r>
              <a:rPr lang="en-US" sz="1900" dirty="0">
                <a:latin typeface="Courier New"/>
                <a:cs typeface="Courier New"/>
              </a:rPr>
              <a:t> 100 check</a:t>
            </a:r>
          </a:p>
          <a:p>
            <a:pPr lvl="1"/>
            <a:r>
              <a:rPr lang="en-US" sz="1900" dirty="0">
                <a:latin typeface="Courier New"/>
                <a:cs typeface="Courier New"/>
              </a:rPr>
              <a:t> &lt;% end -%</a:t>
            </a:r>
            <a:r>
              <a:rPr lang="en-US" sz="1900" dirty="0" smtClean="0">
                <a:latin typeface="Courier New"/>
                <a:cs typeface="Courier New"/>
              </a:rPr>
              <a:t>&gt;</a:t>
            </a:r>
            <a:endParaRPr lang="en-US" sz="1900" dirty="0">
              <a:latin typeface="Courier New"/>
              <a:cs typeface="Courier New"/>
            </a:endParaRPr>
          </a:p>
        </p:txBody>
      </p:sp>
      <p:sp>
        <p:nvSpPr>
          <p:cNvPr id="4" name="Text Placeholder 3"/>
          <p:cNvSpPr>
            <a:spLocks noGrp="1"/>
          </p:cNvSpPr>
          <p:nvPr>
            <p:ph type="body" sz="quarter" idx="11"/>
          </p:nvPr>
        </p:nvSpPr>
        <p:spPr/>
        <p:txBody>
          <a:bodyPr>
            <a:noAutofit/>
          </a:bodyPr>
          <a:lstStyle/>
          <a:p>
            <a:r>
              <a:rPr lang="en-US" sz="3200" dirty="0" smtClean="0">
                <a:latin typeface="Courier New"/>
                <a:cs typeface="Courier New"/>
              </a:rPr>
              <a:t>cookbooks/</a:t>
            </a:r>
            <a:r>
              <a:rPr lang="en-US" sz="3200" dirty="0" err="1" smtClean="0">
                <a:latin typeface="Courier New"/>
                <a:cs typeface="Courier New"/>
              </a:rPr>
              <a:t>haproxy</a:t>
            </a:r>
            <a:r>
              <a:rPr lang="en-US" sz="3200" dirty="0" smtClean="0">
                <a:latin typeface="Courier New"/>
                <a:cs typeface="Courier New"/>
              </a:rPr>
              <a:t>/templates/default/</a:t>
            </a:r>
            <a:r>
              <a:rPr lang="en-US" sz="3200" dirty="0" err="1" smtClean="0">
                <a:latin typeface="Courier New"/>
                <a:cs typeface="Courier New"/>
              </a:rPr>
              <a:t>haproxy.cfg.erb</a:t>
            </a:r>
            <a:endParaRPr lang="en-US" sz="3200" dirty="0">
              <a:latin typeface="Courier New"/>
              <a:cs typeface="Courier New"/>
            </a:endParaRPr>
          </a:p>
        </p:txBody>
      </p:sp>
      <p:sp>
        <p:nvSpPr>
          <p:cNvPr id="6" name="Text Placeholder 5"/>
          <p:cNvSpPr>
            <a:spLocks noGrp="1"/>
          </p:cNvSpPr>
          <p:nvPr>
            <p:ph type="body" sz="quarter" idx="12"/>
          </p:nvPr>
        </p:nvSpPr>
        <p:spPr>
          <a:xfrm>
            <a:off x="1124446" y="5588000"/>
            <a:ext cx="14404273" cy="484909"/>
          </a:xfrm>
        </p:spPr>
        <p:txBody>
          <a:bodyPr/>
          <a:lstStyle/>
          <a:p>
            <a:endParaRPr lang="en-US" dirty="0"/>
          </a:p>
        </p:txBody>
      </p:sp>
      <p:sp>
        <p:nvSpPr>
          <p:cNvPr id="8" name="Text Placeholder 7"/>
          <p:cNvSpPr>
            <a:spLocks noGrp="1"/>
          </p:cNvSpPr>
          <p:nvPr>
            <p:ph type="body" sz="quarter" idx="13"/>
          </p:nvPr>
        </p:nvSpPr>
        <p:spPr>
          <a:xfrm>
            <a:off x="1135042" y="6077528"/>
            <a:ext cx="14404273" cy="695806"/>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22</a:t>
            </a:fld>
            <a:endParaRPr lang="en-US" dirty="0"/>
          </a:p>
        </p:txBody>
      </p:sp>
      <p:sp>
        <p:nvSpPr>
          <p:cNvPr id="11" name="TextBox 10"/>
          <p:cNvSpPr txBox="1"/>
          <p:nvPr/>
        </p:nvSpPr>
        <p:spPr bwMode="white">
          <a:xfrm>
            <a:off x="8927037" y="3278909"/>
            <a:ext cx="5804963" cy="1740185"/>
          </a:xfrm>
          <a:prstGeom prst="rect">
            <a:avLst/>
          </a:prstGeom>
        </p:spPr>
        <p:txBody>
          <a:bodyPr vert="horz" wrap="square" lIns="91440" tIns="91440" rIns="91440" bIns="91440" rtlCol="0">
            <a:noAutofit/>
          </a:bodyPr>
          <a:lstStyle/>
          <a:p>
            <a:r>
              <a:rPr lang="en-US" sz="2800" dirty="0" smtClean="0">
                <a:solidFill>
                  <a:schemeClr val="accent1"/>
                </a:solidFill>
              </a:rPr>
              <a:t>Add the port attribute as configured in the apache cookbook</a:t>
            </a:r>
          </a:p>
        </p:txBody>
      </p:sp>
    </p:spTree>
    <p:extLst>
      <p:ext uri="{BB962C8B-B14F-4D97-AF65-F5344CB8AC3E}">
        <p14:creationId xmlns:p14="http://schemas.microsoft.com/office/powerpoint/2010/main" val="797709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13752" y="2496327"/>
            <a:ext cx="11820312" cy="852712"/>
          </a:xfrm>
        </p:spPr>
        <p:txBody>
          <a:bodyPr>
            <a:normAutofit fontScale="90000"/>
          </a:bodyPr>
          <a:lstStyle/>
          <a:p>
            <a:r>
              <a:rPr lang="en-US" dirty="0" smtClean="0"/>
              <a:t>We've introduced a dependency</a:t>
            </a:r>
            <a:endParaRPr lang="en-US" dirty="0"/>
          </a:p>
        </p:txBody>
      </p:sp>
      <p:sp>
        <p:nvSpPr>
          <p:cNvPr id="3" name="Subtitle 2"/>
          <p:cNvSpPr>
            <a:spLocks noGrp="1"/>
          </p:cNvSpPr>
          <p:nvPr>
            <p:ph type="subTitle" idx="1"/>
          </p:nvPr>
        </p:nvSpPr>
        <p:spPr>
          <a:xfrm>
            <a:off x="3013753" y="3505071"/>
            <a:ext cx="10974132" cy="3606929"/>
          </a:xfrm>
        </p:spPr>
        <p:txBody>
          <a:bodyPr/>
          <a:lstStyle/>
          <a:p>
            <a:r>
              <a:rPr lang="en-US" dirty="0" smtClean="0"/>
              <a:t>We now have the situation where </a:t>
            </a:r>
            <a:r>
              <a:rPr lang="en-US" dirty="0" err="1" smtClean="0"/>
              <a:t>HAProxy</a:t>
            </a:r>
            <a:r>
              <a:rPr lang="en-US" dirty="0" smtClean="0"/>
              <a:t> cookbook relies on an attribute that is configured in version 0.3.0 of the Apache cookbook</a:t>
            </a:r>
          </a:p>
          <a:p>
            <a:endParaRPr lang="en-US" dirty="0"/>
          </a:p>
          <a:p>
            <a:r>
              <a:rPr lang="en-US" dirty="0" smtClean="0"/>
              <a:t>We need to manage this dependency – we do this in the </a:t>
            </a:r>
            <a:r>
              <a:rPr lang="en-US" dirty="0" err="1" smtClean="0"/>
              <a:t>haproxy</a:t>
            </a:r>
            <a:r>
              <a:rPr lang="en-US" dirty="0" smtClean="0"/>
              <a:t> cookbook </a:t>
            </a:r>
            <a:r>
              <a:rPr lang="en-US" dirty="0" err="1" smtClean="0">
                <a:latin typeface="Courier"/>
                <a:cs typeface="Courier"/>
              </a:rPr>
              <a:t>metadata.rb</a:t>
            </a:r>
            <a:r>
              <a:rPr lang="en-US" dirty="0" smtClean="0"/>
              <a:t> file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715902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Lab: Bump the cookbook </a:t>
            </a:r>
            <a:r>
              <a:rPr lang="en-US" dirty="0"/>
              <a:t>version </a:t>
            </a:r>
            <a:r>
              <a:rPr lang="en-US" dirty="0" smtClean="0"/>
              <a:t>number</a:t>
            </a:r>
            <a:endParaRPr lang="en-US" dirty="0"/>
          </a:p>
        </p:txBody>
      </p:sp>
      <p:sp>
        <p:nvSpPr>
          <p:cNvPr id="5" name="Content Placeholder 4"/>
          <p:cNvSpPr>
            <a:spLocks noGrp="1"/>
          </p:cNvSpPr>
          <p:nvPr>
            <p:ph sz="quarter" idx="10"/>
          </p:nvPr>
        </p:nvSpPr>
        <p:spPr/>
        <p:txBody>
          <a:bodyPr/>
          <a:lstStyle/>
          <a:p>
            <a:r>
              <a:rPr lang="en-US" dirty="0"/>
              <a:t>name             </a:t>
            </a:r>
            <a:r>
              <a:rPr lang="en-US" dirty="0" smtClean="0">
                <a:solidFill>
                  <a:srgbClr val="000090"/>
                </a:solidFill>
              </a:rPr>
              <a:t>'</a:t>
            </a:r>
            <a:r>
              <a:rPr lang="en-US" dirty="0" err="1" smtClean="0">
                <a:solidFill>
                  <a:srgbClr val="000090"/>
                </a:solidFill>
              </a:rPr>
              <a:t>haproxy</a:t>
            </a:r>
            <a:r>
              <a:rPr lang="en-US" dirty="0" smtClean="0">
                <a:solidFill>
                  <a:srgbClr val="000090"/>
                </a:solidFill>
              </a:rPr>
              <a:t>'</a:t>
            </a:r>
            <a:endParaRPr lang="en-US" dirty="0">
              <a:solidFill>
                <a:srgbClr val="000090"/>
              </a:solidFill>
            </a:endParaRPr>
          </a:p>
          <a:p>
            <a:r>
              <a:rPr lang="en-US" dirty="0"/>
              <a:t>maintainer       </a:t>
            </a:r>
            <a:r>
              <a:rPr lang="en-US" dirty="0">
                <a:solidFill>
                  <a:srgbClr val="000090"/>
                </a:solidFill>
              </a:rPr>
              <a:t>'The Authors'</a:t>
            </a:r>
          </a:p>
          <a:p>
            <a:r>
              <a:rPr lang="en-US" dirty="0" err="1"/>
              <a:t>maintainer_email</a:t>
            </a:r>
            <a:r>
              <a:rPr lang="en-US" dirty="0"/>
              <a:t> </a:t>
            </a:r>
            <a:r>
              <a:rPr lang="en-US" dirty="0">
                <a:solidFill>
                  <a:srgbClr val="000090"/>
                </a:solidFill>
              </a:rPr>
              <a:t>'</a:t>
            </a:r>
            <a:r>
              <a:rPr lang="en-US" dirty="0" err="1">
                <a:solidFill>
                  <a:srgbClr val="000090"/>
                </a:solidFill>
              </a:rPr>
              <a:t>you@example.com</a:t>
            </a:r>
            <a:r>
              <a:rPr lang="en-US" dirty="0">
                <a:solidFill>
                  <a:srgbClr val="000090"/>
                </a:solidFill>
              </a:rPr>
              <a:t>'</a:t>
            </a:r>
          </a:p>
          <a:p>
            <a:r>
              <a:rPr lang="en-US" dirty="0"/>
              <a:t>license          </a:t>
            </a:r>
            <a:r>
              <a:rPr lang="en-US" dirty="0">
                <a:solidFill>
                  <a:srgbClr val="000090"/>
                </a:solidFill>
              </a:rPr>
              <a:t>'</a:t>
            </a:r>
            <a:r>
              <a:rPr lang="en-US" dirty="0" err="1">
                <a:solidFill>
                  <a:srgbClr val="000090"/>
                </a:solidFill>
              </a:rPr>
              <a:t>all_rights</a:t>
            </a:r>
            <a:r>
              <a:rPr lang="en-US" dirty="0">
                <a:solidFill>
                  <a:srgbClr val="000090"/>
                </a:solidFill>
              </a:rPr>
              <a:t>'</a:t>
            </a:r>
          </a:p>
          <a:p>
            <a:r>
              <a:rPr lang="en-US" dirty="0"/>
              <a:t>description      </a:t>
            </a:r>
            <a:r>
              <a:rPr lang="en-US" dirty="0">
                <a:solidFill>
                  <a:srgbClr val="000090"/>
                </a:solidFill>
              </a:rPr>
              <a:t>'Installs/Configures </a:t>
            </a:r>
            <a:r>
              <a:rPr lang="en-US" dirty="0" err="1">
                <a:solidFill>
                  <a:srgbClr val="000090"/>
                </a:solidFill>
              </a:rPr>
              <a:t>haproxy</a:t>
            </a:r>
            <a:r>
              <a:rPr lang="en-US" dirty="0">
                <a:solidFill>
                  <a:srgbClr val="000090"/>
                </a:solidFill>
              </a:rPr>
              <a:t>'</a:t>
            </a:r>
          </a:p>
          <a:p>
            <a:r>
              <a:rPr lang="en-US" dirty="0" err="1"/>
              <a:t>long_description</a:t>
            </a:r>
            <a:r>
              <a:rPr lang="en-US" dirty="0"/>
              <a:t> </a:t>
            </a:r>
            <a:r>
              <a:rPr lang="en-US" dirty="0">
                <a:solidFill>
                  <a:srgbClr val="000090"/>
                </a:solidFill>
              </a:rPr>
              <a:t>'Installs/Configures </a:t>
            </a:r>
            <a:r>
              <a:rPr lang="en-US" dirty="0" err="1">
                <a:solidFill>
                  <a:srgbClr val="000090"/>
                </a:solidFill>
              </a:rPr>
              <a:t>haproxy</a:t>
            </a:r>
            <a:r>
              <a:rPr lang="en-US" dirty="0">
                <a:solidFill>
                  <a:srgbClr val="000090"/>
                </a:solidFill>
              </a:rPr>
              <a:t>'</a:t>
            </a:r>
          </a:p>
          <a:p>
            <a:r>
              <a:rPr lang="en-US" dirty="0"/>
              <a:t>version          </a:t>
            </a:r>
            <a:r>
              <a:rPr lang="en-US" dirty="0">
                <a:solidFill>
                  <a:srgbClr val="000090"/>
                </a:solidFill>
              </a:rPr>
              <a:t>'</a:t>
            </a:r>
            <a:r>
              <a:rPr lang="en-US" dirty="0" smtClean="0">
                <a:solidFill>
                  <a:srgbClr val="000090"/>
                </a:solidFill>
              </a:rPr>
              <a:t>0.2.0'</a:t>
            </a:r>
          </a:p>
          <a:p>
            <a:endParaRPr lang="en-US" dirty="0">
              <a:solidFill>
                <a:srgbClr val="000090"/>
              </a:solidFill>
            </a:endParaRPr>
          </a:p>
          <a:p>
            <a:r>
              <a:rPr lang="en-US" dirty="0" smtClean="0">
                <a:solidFill>
                  <a:srgbClr val="000090"/>
                </a:solidFill>
              </a:rPr>
              <a:t>depends 'apache</a:t>
            </a:r>
            <a:r>
              <a:rPr lang="en-US" dirty="0">
                <a:solidFill>
                  <a:srgbClr val="000090"/>
                </a:solidFill>
              </a:rPr>
              <a:t>', </a:t>
            </a:r>
            <a:r>
              <a:rPr lang="en-US" dirty="0" smtClean="0">
                <a:solidFill>
                  <a:srgbClr val="000090"/>
                </a:solidFill>
              </a:rPr>
              <a:t>'&gt;</a:t>
            </a:r>
            <a:r>
              <a:rPr lang="en-US" dirty="0">
                <a:solidFill>
                  <a:srgbClr val="000090"/>
                </a:solidFill>
              </a:rPr>
              <a:t>= </a:t>
            </a:r>
            <a:r>
              <a:rPr lang="en-US" dirty="0" smtClean="0">
                <a:solidFill>
                  <a:srgbClr val="000090"/>
                </a:solidFill>
              </a:rPr>
              <a:t>0.3.0'</a:t>
            </a:r>
            <a:endParaRPr lang="en-US" dirty="0">
              <a:solidFill>
                <a:srgbClr val="000090"/>
              </a:solidFill>
            </a:endParaRPr>
          </a:p>
        </p:txBody>
      </p:sp>
      <p:sp>
        <p:nvSpPr>
          <p:cNvPr id="6" name="Text Placeholder 5"/>
          <p:cNvSpPr>
            <a:spLocks noGrp="1"/>
          </p:cNvSpPr>
          <p:nvPr>
            <p:ph type="body" sz="quarter" idx="11"/>
          </p:nvPr>
        </p:nvSpPr>
        <p:spPr>
          <a:prstGeom prst="rect">
            <a:avLst/>
          </a:prstGeom>
        </p:spPr>
        <p:txBody>
          <a:bodyPr>
            <a:normAutofit fontScale="85000" lnSpcReduction="20000"/>
          </a:bodyPr>
          <a:lstStyle/>
          <a:p>
            <a:r>
              <a:rPr lang="en-US" dirty="0"/>
              <a:t>cookbooks</a:t>
            </a:r>
            <a:r>
              <a:rPr lang="en-US" dirty="0" smtClean="0"/>
              <a:t>/</a:t>
            </a:r>
            <a:r>
              <a:rPr lang="en-US" dirty="0" err="1" smtClean="0"/>
              <a:t>haproxy</a:t>
            </a:r>
            <a:r>
              <a:rPr lang="en-US" dirty="0" smtClean="0"/>
              <a:t>/</a:t>
            </a:r>
            <a:r>
              <a:rPr lang="en-US" dirty="0" err="1"/>
              <a:t>metadata.rb</a:t>
            </a:r>
            <a:endParaRPr lang="en-US" dirty="0"/>
          </a:p>
        </p:txBody>
      </p:sp>
      <p:sp>
        <p:nvSpPr>
          <p:cNvPr id="7" name="TextBox 6"/>
          <p:cNvSpPr txBox="1"/>
          <p:nvPr/>
        </p:nvSpPr>
        <p:spPr>
          <a:xfrm>
            <a:off x="7584851" y="8732896"/>
            <a:ext cx="0" cy="492443"/>
          </a:xfrm>
          <a:prstGeom prst="rect">
            <a:avLst/>
          </a:prstGeom>
          <a:noFill/>
        </p:spPr>
        <p:txBody>
          <a:bodyPr wrap="none" lIns="0" tIns="0" rIns="0" bIns="0" rtlCol="0">
            <a:spAutoFit/>
          </a:bodyPr>
          <a:lstStyle/>
          <a:p>
            <a:endParaRPr lang="en-US" sz="3200" dirty="0" err="1">
              <a:solidFill>
                <a:schemeClr val="accent3">
                  <a:lumMod val="50000"/>
                </a:schemeClr>
              </a:solidFill>
            </a:endParaRPr>
          </a:p>
        </p:txBody>
      </p:sp>
      <p:sp>
        <p:nvSpPr>
          <p:cNvPr id="12" name="Text Placeholder 6"/>
          <p:cNvSpPr>
            <a:spLocks noGrp="1"/>
          </p:cNvSpPr>
          <p:nvPr>
            <p:ph type="body" sz="quarter" idx="13"/>
          </p:nvPr>
        </p:nvSpPr>
        <p:spPr>
          <a:xfrm>
            <a:off x="1135042" y="7493947"/>
            <a:ext cx="14404273" cy="626533"/>
          </a:xfrm>
        </p:spPr>
        <p:txBody>
          <a:bodyPr/>
          <a:lstStyle/>
          <a:p>
            <a:endParaRPr lang="en-US" dirty="0"/>
          </a:p>
        </p:txBody>
      </p:sp>
    </p:spTree>
    <p:extLst>
      <p:ext uri="{BB962C8B-B14F-4D97-AF65-F5344CB8AC3E}">
        <p14:creationId xmlns:p14="http://schemas.microsoft.com/office/powerpoint/2010/main" val="12244935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Lab: </a:t>
            </a:r>
            <a:r>
              <a:rPr lang="en-US" sz="4800" dirty="0"/>
              <a:t>Reconfigure Apache</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Reconfigure </a:t>
            </a:r>
            <a:r>
              <a:rPr lang="en-US" dirty="0"/>
              <a:t>Apache to serve content of port </a:t>
            </a:r>
            <a:r>
              <a:rPr lang="en-US" dirty="0" err="1"/>
              <a:t>tcp</a:t>
            </a:r>
            <a:r>
              <a:rPr lang="en-US" dirty="0"/>
              <a:t>/</a:t>
            </a:r>
            <a:r>
              <a:rPr lang="en-US" dirty="0" smtClean="0"/>
              <a:t>8080</a:t>
            </a:r>
          </a:p>
          <a:p>
            <a:pPr marL="380990" indent="-380990">
              <a:buFont typeface="Wingdings" charset="2"/>
              <a:buChar char="ü"/>
            </a:pPr>
            <a:r>
              <a:rPr lang="en-US" dirty="0" smtClean="0"/>
              <a:t>Reconfigure </a:t>
            </a:r>
            <a:r>
              <a:rPr lang="en-US" dirty="0" err="1"/>
              <a:t>HAProxy</a:t>
            </a:r>
            <a:r>
              <a:rPr lang="en-US" dirty="0"/>
              <a:t> to contact Apache on port </a:t>
            </a:r>
            <a:r>
              <a:rPr lang="en-US" dirty="0" err="1"/>
              <a:t>tcp</a:t>
            </a:r>
            <a:r>
              <a:rPr lang="en-US" dirty="0"/>
              <a:t>/8080</a:t>
            </a:r>
          </a:p>
        </p:txBody>
      </p:sp>
      <p:sp>
        <p:nvSpPr>
          <p:cNvPr id="5" name="Content Placeholder 4"/>
          <p:cNvSpPr>
            <a:spLocks noGrp="1"/>
          </p:cNvSpPr>
          <p:nvPr>
            <p:ph sz="quarter" idx="11"/>
          </p:nvPr>
        </p:nvSpPr>
        <p:spPr/>
        <p:txBody>
          <a:bodyPr>
            <a:normAutofit/>
          </a:bodyPr>
          <a:lstStyle/>
          <a:p>
            <a:r>
              <a:rPr lang="en-US" dirty="0"/>
              <a:t>So we want </a:t>
            </a:r>
            <a:r>
              <a:rPr lang="en-US" dirty="0" err="1"/>
              <a:t>HAProxy</a:t>
            </a:r>
            <a:r>
              <a:rPr lang="en-US" dirty="0"/>
              <a:t> to serve content of port </a:t>
            </a:r>
            <a:r>
              <a:rPr lang="en-US" dirty="0" err="1"/>
              <a:t>tcp</a:t>
            </a:r>
            <a:r>
              <a:rPr lang="en-US" dirty="0"/>
              <a:t>/80, and Apache to serve of </a:t>
            </a:r>
            <a:r>
              <a:rPr lang="en-US" dirty="0" err="1"/>
              <a:t>tcp</a:t>
            </a:r>
            <a:r>
              <a:rPr lang="en-US" dirty="0"/>
              <a:t>/8080</a:t>
            </a:r>
          </a:p>
        </p:txBody>
      </p:sp>
    </p:spTree>
    <p:extLst>
      <p:ext uri="{BB962C8B-B14F-4D97-AF65-F5344CB8AC3E}">
        <p14:creationId xmlns:p14="http://schemas.microsoft.com/office/powerpoint/2010/main" val="20791438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a:t>
            </a:r>
            <a:r>
              <a:rPr lang="en-US" dirty="0" err="1" smtClean="0"/>
              <a:t>haproxy</a:t>
            </a:r>
            <a:r>
              <a:rPr lang="en-US" dirty="0" smtClean="0"/>
              <a:t>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316064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latin typeface="Courier New" panose="02070309020205020404" pitchFamily="49" charset="0"/>
                <a:cs typeface="Courier New" panose="02070309020205020404" pitchFamily="49" charset="0"/>
              </a:rPr>
              <a:t>$ cd chef-repo/cookbooks/</a:t>
            </a:r>
            <a:r>
              <a:rPr lang="en-US" dirty="0" err="1" smtClean="0">
                <a:latin typeface="Courier New" panose="02070309020205020404" pitchFamily="49" charset="0"/>
                <a:cs typeface="Courier New" panose="02070309020205020404" pitchFamily="49" charset="0"/>
              </a:rPr>
              <a:t>haproxy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932628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Configuring Berks</a:t>
            </a:r>
            <a:endParaRPr lang="en-US" dirty="0"/>
          </a:p>
        </p:txBody>
      </p:sp>
      <p:sp>
        <p:nvSpPr>
          <p:cNvPr id="3" name="Subtitle 2"/>
          <p:cNvSpPr>
            <a:spLocks noGrp="1"/>
          </p:cNvSpPr>
          <p:nvPr>
            <p:ph type="subTitle" idx="1"/>
          </p:nvPr>
        </p:nvSpPr>
        <p:spPr>
          <a:xfrm>
            <a:off x="3013753" y="3505071"/>
            <a:ext cx="10974132" cy="3098929"/>
          </a:xfrm>
        </p:spPr>
        <p:txBody>
          <a:bodyPr/>
          <a:lstStyle/>
          <a:p>
            <a:r>
              <a:rPr lang="en-US" dirty="0" smtClean="0">
                <a:latin typeface="Courier"/>
                <a:cs typeface="Courier"/>
              </a:rPr>
              <a:t>berks install</a:t>
            </a:r>
            <a:r>
              <a:rPr lang="en-US" dirty="0" smtClean="0"/>
              <a:t> retrieves dependencies from the Chef Supermarket by default</a:t>
            </a:r>
          </a:p>
          <a:p>
            <a:endParaRPr lang="en-US" dirty="0"/>
          </a:p>
          <a:p>
            <a:r>
              <a:rPr lang="en-US" dirty="0" smtClean="0"/>
              <a:t>We want to override this to use the local apache cookbook instead of the community one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857382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Edit </a:t>
            </a:r>
            <a:r>
              <a:rPr lang="en-US" dirty="0" err="1" smtClean="0"/>
              <a:t>Berksfile</a:t>
            </a:r>
            <a:endParaRPr lang="en-US" dirty="0"/>
          </a:p>
        </p:txBody>
      </p:sp>
      <p:sp>
        <p:nvSpPr>
          <p:cNvPr id="3" name="Content Placeholder 2"/>
          <p:cNvSpPr>
            <a:spLocks noGrp="1"/>
          </p:cNvSpPr>
          <p:nvPr>
            <p:ph sz="quarter" idx="10"/>
          </p:nvPr>
        </p:nvSpPr>
        <p:spPr/>
        <p:txBody>
          <a:bodyPr/>
          <a:lstStyle/>
          <a:p>
            <a:r>
              <a:rPr lang="en-US" dirty="0"/>
              <a:t>source </a:t>
            </a:r>
            <a:r>
              <a:rPr lang="en-US" dirty="0" smtClean="0"/>
              <a:t>"https</a:t>
            </a:r>
            <a:r>
              <a:rPr lang="en-US" dirty="0"/>
              <a:t>://</a:t>
            </a:r>
            <a:r>
              <a:rPr lang="en-US" dirty="0" err="1" smtClean="0"/>
              <a:t>supermarket.chef.io</a:t>
            </a:r>
            <a:r>
              <a:rPr lang="en-US" dirty="0" smtClean="0"/>
              <a:t>"</a:t>
            </a:r>
          </a:p>
          <a:p>
            <a:r>
              <a:rPr lang="en-US" smtClean="0"/>
              <a:t>source 'http://</a:t>
            </a:r>
            <a:r>
              <a:rPr lang="en-US" dirty="0"/>
              <a:t>localhost:55555'</a:t>
            </a:r>
          </a:p>
          <a:p>
            <a:endParaRPr lang="en-US" dirty="0"/>
          </a:p>
          <a:p>
            <a:r>
              <a:rPr lang="en-US" dirty="0"/>
              <a:t>metadata</a:t>
            </a:r>
          </a:p>
          <a:p>
            <a:endParaRPr lang="en-US" dirty="0"/>
          </a:p>
          <a:p>
            <a:r>
              <a:rPr lang="en-US" dirty="0"/>
              <a:t>cookbook 'apache', path: '../apache'</a:t>
            </a:r>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err="1" smtClean="0"/>
              <a:t>Berksfile</a:t>
            </a:r>
            <a:endParaRPr lang="en-US" dirty="0"/>
          </a:p>
        </p:txBody>
      </p:sp>
      <p:sp>
        <p:nvSpPr>
          <p:cNvPr id="5" name="Text Placeholder 4"/>
          <p:cNvSpPr>
            <a:spLocks noGrp="1"/>
          </p:cNvSpPr>
          <p:nvPr>
            <p:ph type="body" sz="quarter" idx="12"/>
          </p:nvPr>
        </p:nvSpPr>
        <p:spPr>
          <a:xfrm>
            <a:off x="1124446" y="2129760"/>
            <a:ext cx="14404273" cy="659007"/>
          </a:xfrm>
        </p:spPr>
        <p:txBody>
          <a:bodyPr/>
          <a:lstStyle/>
          <a:p>
            <a:endParaRPr lang="en-US" dirty="0"/>
          </a:p>
        </p:txBody>
      </p:sp>
      <p:sp>
        <p:nvSpPr>
          <p:cNvPr id="6" name="Text Placeholder 5"/>
          <p:cNvSpPr>
            <a:spLocks noGrp="1"/>
          </p:cNvSpPr>
          <p:nvPr>
            <p:ph type="body" sz="quarter" idx="13"/>
          </p:nvPr>
        </p:nvSpPr>
        <p:spPr>
          <a:xfrm>
            <a:off x="1135042" y="2798436"/>
            <a:ext cx="14404273" cy="626533"/>
          </a:xfrm>
        </p:spPr>
        <p:txBody>
          <a:bodyPr/>
          <a:lstStyle/>
          <a:p>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5"/>
          </p:nvPr>
        </p:nvSpPr>
        <p:spPr/>
        <p:txBody>
          <a:bodyPr/>
          <a:lstStyle/>
          <a:p>
            <a:fld id="{D3C6E21F-9381-4880-84FB-1E73165A9E9D}" type="slidenum">
              <a:rPr lang="en-US" smtClean="0"/>
              <a:pPr/>
              <a:t>29</a:t>
            </a:fld>
            <a:endParaRPr lang="en-US" dirty="0"/>
          </a:p>
        </p:txBody>
      </p:sp>
      <p:sp>
        <p:nvSpPr>
          <p:cNvPr id="9" name="Text Placeholder 5"/>
          <p:cNvSpPr txBox="1">
            <a:spLocks/>
          </p:cNvSpPr>
          <p:nvPr/>
        </p:nvSpPr>
        <p:spPr bwMode="white">
          <a:xfrm>
            <a:off x="1135042" y="5476982"/>
            <a:ext cx="14404273" cy="626533"/>
          </a:xfrm>
          <a:prstGeom prst="rect">
            <a:avLst/>
          </a:prstGeom>
          <a:solidFill>
            <a:srgbClr val="008000">
              <a:alpha val="25000"/>
            </a:srgbClr>
          </a:solidFill>
        </p:spPr>
        <p:txBody>
          <a:bodyPr vert="horz" wrap="square" lIns="0" tIns="0" rIns="91440" bIns="594360" rtlCol="0">
            <a:noAutofit/>
          </a:bodyPr>
          <a:lstStyle>
            <a:lvl1pPr marL="0" indent="0" algn="r" defTabSz="1219120" rtl="0" eaLnBrk="1" latinLnBrk="0" hangingPunct="1">
              <a:lnSpc>
                <a:spcPct val="100000"/>
              </a:lnSpc>
              <a:spcBef>
                <a:spcPts val="800"/>
              </a:spcBef>
              <a:buSzPct val="90000"/>
              <a:buFontTx/>
              <a:buNone/>
              <a:defRPr sz="4267" kern="1200" baseline="0">
                <a:solidFill>
                  <a:schemeClr val="accent3">
                    <a:lumMod val="50000"/>
                  </a:schemeClr>
                </a:solidFill>
                <a:latin typeface="Courier New"/>
                <a:ea typeface="+mn-ea"/>
                <a:cs typeface="Courier New"/>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endParaRPr lang="en-US"/>
          </a:p>
        </p:txBody>
      </p:sp>
    </p:spTree>
    <p:extLst>
      <p:ext uri="{BB962C8B-B14F-4D97-AF65-F5344CB8AC3E}">
        <p14:creationId xmlns:p14="http://schemas.microsoft.com/office/powerpoint/2010/main" val="2950843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6675" y="4737812"/>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p:txBody>
          <a:bodyPr/>
          <a:lstStyle/>
          <a:p>
            <a:r>
              <a:rPr lang="en-US" dirty="0" smtClean="0"/>
              <a:t>Our topology</a:t>
            </a:r>
            <a:endParaRPr lang="en-US" dirty="0"/>
          </a:p>
        </p:txBody>
      </p:sp>
      <p:sp>
        <p:nvSpPr>
          <p:cNvPr id="22" name="Footer Placeholder 21"/>
          <p:cNvSpPr>
            <a:spLocks noGrp="1"/>
          </p:cNvSpPr>
          <p:nvPr>
            <p:ph type="ftr" sz="quarter" idx="4294967295"/>
          </p:nvPr>
        </p:nvSpPr>
        <p:spPr>
          <a:xfrm>
            <a:off x="324400" y="8579607"/>
            <a:ext cx="5681953" cy="507556"/>
          </a:xfrm>
          <a:prstGeom prst="rect">
            <a:avLst/>
          </a:prstGeo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11314732"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We now have a load balancer &amp; two web servers, all listening on port 80</a:t>
            </a:r>
            <a:endParaRPr lang="en-US" dirty="0"/>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4294967295"/>
          </p:nvPr>
        </p:nvSpPr>
        <p:spPr>
          <a:xfrm>
            <a:off x="6299200" y="8579662"/>
            <a:ext cx="3657600" cy="486833"/>
          </a:xfrm>
          <a:prstGeom prst="rect">
            <a:avLst/>
          </a:prstGeom>
        </p:spPr>
        <p:txBody>
          <a:bodyPr/>
          <a:lstStyle/>
          <a:p>
            <a:fld id="{D3C6E21F-9381-4880-84FB-1E73165A9E9D}" type="slidenum">
              <a:rPr lang="en-US" smtClean="0"/>
              <a:pPr/>
              <a:t>3</a:t>
            </a:fld>
            <a:endParaRPr lang="en-US" dirty="0"/>
          </a:p>
        </p:txBody>
      </p:sp>
      <p:cxnSp>
        <p:nvCxnSpPr>
          <p:cNvPr id="25" name="Straight Arrow Connector 24"/>
          <p:cNvCxnSpPr/>
          <p:nvPr/>
        </p:nvCxnSpPr>
        <p:spPr>
          <a:xfrm flipV="1">
            <a:off x="6664611" y="5225569"/>
            <a:ext cx="1719384" cy="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27" name="Text Placeholder 2"/>
          <p:cNvSpPr txBox="1">
            <a:spLocks/>
          </p:cNvSpPr>
          <p:nvPr/>
        </p:nvSpPr>
        <p:spPr bwMode="white">
          <a:xfrm>
            <a:off x="8741229" y="5987638"/>
            <a:ext cx="2122155"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Load balancer</a:t>
            </a:r>
            <a:endParaRPr lang="en-US" sz="2667" dirty="0"/>
          </a:p>
          <a:p>
            <a:endParaRPr lang="en-US" sz="2667" dirty="0"/>
          </a:p>
          <a:p>
            <a:endParaRPr lang="en-US" sz="2667" dirty="0"/>
          </a:p>
          <a:p>
            <a:endParaRPr lang="en-US" sz="4267" dirty="0"/>
          </a:p>
          <a:p>
            <a:endParaRPr lang="en-US" sz="4267" dirty="0"/>
          </a:p>
        </p:txBody>
      </p:sp>
      <p:pic>
        <p:nvPicPr>
          <p:cNvPr id="41" name="Picture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1573" y="4669793"/>
            <a:ext cx="1636811" cy="1745180"/>
          </a:xfrm>
          <a:prstGeom prst="rect">
            <a:avLst/>
          </a:prstGeom>
        </p:spPr>
      </p:pic>
      <p:sp>
        <p:nvSpPr>
          <p:cNvPr id="42" name="Text Placeholder 2"/>
          <p:cNvSpPr txBox="1">
            <a:spLocks/>
          </p:cNvSpPr>
          <p:nvPr/>
        </p:nvSpPr>
        <p:spPr bwMode="white">
          <a:xfrm>
            <a:off x="5180159" y="5973084"/>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Workstation</a:t>
            </a:r>
            <a:endParaRPr lang="en-US" sz="2667" dirty="0"/>
          </a:p>
          <a:p>
            <a:endParaRPr lang="en-US" sz="2667" dirty="0"/>
          </a:p>
          <a:p>
            <a:endParaRPr lang="en-US" sz="2667" dirty="0"/>
          </a:p>
          <a:p>
            <a:endParaRPr lang="en-US" sz="4267" dirty="0"/>
          </a:p>
          <a:p>
            <a:endParaRPr lang="en-US" sz="4267" dirty="0"/>
          </a:p>
        </p:txBody>
      </p:sp>
      <p:cxnSp>
        <p:nvCxnSpPr>
          <p:cNvPr id="43" name="Straight Arrow Connector 42"/>
          <p:cNvCxnSpPr/>
          <p:nvPr/>
        </p:nvCxnSpPr>
        <p:spPr>
          <a:xfrm flipV="1">
            <a:off x="10456865" y="4086041"/>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10495995" y="5065641"/>
            <a:ext cx="2881110" cy="14596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Text Placeholder 2"/>
          <p:cNvSpPr txBox="1">
            <a:spLocks/>
          </p:cNvSpPr>
          <p:nvPr/>
        </p:nvSpPr>
        <p:spPr bwMode="white">
          <a:xfrm>
            <a:off x="8423383" y="5026946"/>
            <a:ext cx="707306" cy="358969"/>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a:t>
            </a:r>
            <a:endParaRPr lang="en-US" sz="1800" dirty="0"/>
          </a:p>
          <a:p>
            <a:endParaRPr lang="en-US" sz="1100" dirty="0"/>
          </a:p>
          <a:p>
            <a:endParaRPr lang="en-US" sz="1100" dirty="0"/>
          </a:p>
          <a:p>
            <a:endParaRPr lang="en-US" sz="1800" dirty="0"/>
          </a:p>
          <a:p>
            <a:endParaRPr lang="en-US" sz="1800" dirty="0"/>
          </a:p>
        </p:txBody>
      </p:sp>
      <p:pic>
        <p:nvPicPr>
          <p:cNvPr id="21"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62798" y="3256797"/>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
        <p:nvSpPr>
          <p:cNvPr id="23" name="Text Placeholder 2"/>
          <p:cNvSpPr txBox="1">
            <a:spLocks/>
          </p:cNvSpPr>
          <p:nvPr/>
        </p:nvSpPr>
        <p:spPr bwMode="white">
          <a:xfrm>
            <a:off x="14001333" y="4536921"/>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pic>
        <p:nvPicPr>
          <p:cNvPr id="24"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62798" y="6195009"/>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
        <p:nvSpPr>
          <p:cNvPr id="26" name="Text Placeholder 2"/>
          <p:cNvSpPr txBox="1">
            <a:spLocks/>
          </p:cNvSpPr>
          <p:nvPr/>
        </p:nvSpPr>
        <p:spPr bwMode="white">
          <a:xfrm>
            <a:off x="13872733" y="7607826"/>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sp>
        <p:nvSpPr>
          <p:cNvPr id="28" name="Text Placeholder 2"/>
          <p:cNvSpPr txBox="1">
            <a:spLocks/>
          </p:cNvSpPr>
          <p:nvPr/>
        </p:nvSpPr>
        <p:spPr bwMode="white">
          <a:xfrm>
            <a:off x="13406679" y="3837223"/>
            <a:ext cx="1028809" cy="342894"/>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a:t>
            </a:r>
            <a:endParaRPr lang="en-US" sz="1800" dirty="0"/>
          </a:p>
          <a:p>
            <a:endParaRPr lang="en-US" sz="1100" dirty="0"/>
          </a:p>
          <a:p>
            <a:endParaRPr lang="en-US" sz="1100" dirty="0"/>
          </a:p>
          <a:p>
            <a:endParaRPr lang="en-US" sz="1800" dirty="0"/>
          </a:p>
          <a:p>
            <a:endParaRPr lang="en-US" sz="1800" dirty="0"/>
          </a:p>
        </p:txBody>
      </p:sp>
      <p:sp>
        <p:nvSpPr>
          <p:cNvPr id="29" name="Text Placeholder 2"/>
          <p:cNvSpPr txBox="1">
            <a:spLocks/>
          </p:cNvSpPr>
          <p:nvPr/>
        </p:nvSpPr>
        <p:spPr bwMode="white">
          <a:xfrm>
            <a:off x="13406679" y="6345290"/>
            <a:ext cx="1028809" cy="342894"/>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a:t>
            </a:r>
            <a:endParaRPr lang="en-US" sz="1800" dirty="0"/>
          </a:p>
          <a:p>
            <a:endParaRPr lang="en-US" sz="1100" dirty="0"/>
          </a:p>
          <a:p>
            <a:endParaRPr lang="en-US" sz="1100" dirty="0"/>
          </a:p>
          <a:p>
            <a:endParaRPr lang="en-US" sz="1800" dirty="0"/>
          </a:p>
          <a:p>
            <a:endParaRPr lang="en-US" sz="1800" dirty="0"/>
          </a:p>
        </p:txBody>
      </p:sp>
    </p:spTree>
    <p:extLst>
      <p:ext uri="{BB962C8B-B14F-4D97-AF65-F5344CB8AC3E}">
        <p14:creationId xmlns:p14="http://schemas.microsoft.com/office/powerpoint/2010/main" val="1685237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latin typeface="Courier New" panose="02070309020205020404" pitchFamily="49" charset="0"/>
                <a:cs typeface="Courier New" panose="02070309020205020404" pitchFamily="49" charset="0"/>
              </a:rPr>
              <a:t>Fetching 'apache' from source at ../apache</a:t>
            </a:r>
          </a:p>
          <a:p>
            <a:r>
              <a:rPr lang="en-US" dirty="0">
                <a:latin typeface="Courier New" panose="02070309020205020404" pitchFamily="49" charset="0"/>
                <a:cs typeface="Courier New" panose="02070309020205020404" pitchFamily="49" charset="0"/>
              </a:rPr>
              <a:t>Fetching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 from source at .</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 (0.2.0) from source at .</a:t>
            </a:r>
          </a:p>
          <a:p>
            <a:r>
              <a:rPr lang="en-US" dirty="0" smtClean="0">
                <a:latin typeface="Courier New" panose="02070309020205020404" pitchFamily="49" charset="0"/>
                <a:cs typeface="Courier New" panose="02070309020205020404" pitchFamily="49" charset="0"/>
              </a:rPr>
              <a:t>Using </a:t>
            </a:r>
            <a:r>
              <a:rPr lang="en-US" dirty="0">
                <a:latin typeface="Courier New" panose="02070309020205020404" pitchFamily="49" charset="0"/>
                <a:cs typeface="Courier New" panose="02070309020205020404" pitchFamily="49" charset="0"/>
              </a:rPr>
              <a:t>apache (0.3.0) from source at ../</a:t>
            </a:r>
            <a:r>
              <a:rPr lang="en-US" dirty="0" smtClean="0">
                <a:latin typeface="Courier New" panose="02070309020205020404" pitchFamily="49" charset="0"/>
                <a:cs typeface="Courier New" panose="02070309020205020404" pitchFamily="49" charset="0"/>
              </a:rPr>
              <a:t>apache</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278657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smtClean="0">
                <a:latin typeface="Courier New" panose="02070309020205020404" pitchFamily="49" charset="0"/>
                <a:cs typeface="Courier New" panose="02070309020205020404" pitchFamily="49" charset="0"/>
              </a:rPr>
              <a:t>Uploaded apache (0.3.0) to: 'https://api.opscode.com:443/organizations/ORGNAME'</a:t>
            </a:r>
          </a:p>
          <a:p>
            <a:r>
              <a:rPr lang="en-US" sz="2000" dirty="0" smtClean="0">
                <a:latin typeface="Courier New" panose="02070309020205020404" pitchFamily="49" charset="0"/>
                <a:cs typeface="Courier New" panose="02070309020205020404" pitchFamily="49" charset="0"/>
              </a:rPr>
              <a:t>Uploaded </a:t>
            </a:r>
            <a:r>
              <a:rPr lang="en-US" sz="2000" dirty="0" err="1" smtClean="0">
                <a:latin typeface="Courier New" panose="02070309020205020404" pitchFamily="49" charset="0"/>
                <a:cs typeface="Courier New" panose="02070309020205020404" pitchFamily="49" charset="0"/>
              </a:rPr>
              <a:t>haproxy</a:t>
            </a:r>
            <a:r>
              <a:rPr lang="en-US" sz="2000" dirty="0" smtClean="0">
                <a:latin typeface="Courier New" panose="02070309020205020404" pitchFamily="49" charset="0"/>
                <a:cs typeface="Courier New" panose="02070309020205020404" pitchFamily="49" charset="0"/>
              </a:rPr>
              <a:t> (0.2.0) to: 'https://api.opscode.com:443/organizations/ORGNAME'</a:t>
            </a:r>
          </a:p>
          <a:p>
            <a:endParaRPr lang="en-US" sz="20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160033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SSH Woes</a:t>
            </a:r>
            <a:endParaRPr lang="en-US" dirty="0"/>
          </a:p>
        </p:txBody>
      </p:sp>
      <p:sp>
        <p:nvSpPr>
          <p:cNvPr id="3" name="Subtitle 2"/>
          <p:cNvSpPr>
            <a:spLocks noGrp="1"/>
          </p:cNvSpPr>
          <p:nvPr>
            <p:ph type="subTitle" idx="1"/>
          </p:nvPr>
        </p:nvSpPr>
        <p:spPr/>
        <p:txBody>
          <a:bodyPr/>
          <a:lstStyle/>
          <a:p>
            <a:r>
              <a:rPr lang="en-US" dirty="0" smtClean="0"/>
              <a:t>Logging into both systems is a pain. We can use another knife tool to allow us to send commands to all of our nodes.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675774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1800" dirty="0">
                <a:latin typeface="Courier New" panose="02070309020205020404" pitchFamily="49" charset="0"/>
                <a:cs typeface="Courier New" panose="02070309020205020404" pitchFamily="49" charset="0"/>
              </a:rPr>
              <a:t>knife ssh QUERY COMMAND (options)</a:t>
            </a:r>
          </a:p>
          <a:p>
            <a:r>
              <a:rPr lang="en-US" sz="1800" dirty="0">
                <a:latin typeface="Courier New" panose="02070309020205020404" pitchFamily="49" charset="0"/>
                <a:cs typeface="Courier New" panose="02070309020205020404" pitchFamily="49" charset="0"/>
              </a:rPr>
              <a:t>    -a, --attribute ATTR             The attribute to use for opening the connection - default depends on the context</a:t>
            </a:r>
          </a:p>
          <a:p>
            <a:r>
              <a:rPr lang="en-US" sz="1800" dirty="0">
                <a:latin typeface="Courier New" panose="02070309020205020404" pitchFamily="49" charset="0"/>
                <a:cs typeface="Courier New" panose="02070309020205020404" pitchFamily="49" charset="0"/>
              </a:rPr>
              <a:t>    -s, --server-url URL             Chef Server URL</a:t>
            </a:r>
          </a:p>
          <a:p>
            <a:r>
              <a:rPr lang="en-US" sz="1800" dirty="0">
                <a:latin typeface="Courier New" panose="02070309020205020404" pitchFamily="49" charset="0"/>
                <a:cs typeface="Courier New" panose="02070309020205020404" pitchFamily="49" charset="0"/>
              </a:rPr>
              <a:t>        --chef-zero-host HOST        Host to start chef-zero on</a:t>
            </a:r>
          </a:p>
          <a:p>
            <a:r>
              <a:rPr lang="en-US" sz="1800" dirty="0">
                <a:latin typeface="Courier New" panose="02070309020205020404" pitchFamily="49" charset="0"/>
                <a:cs typeface="Courier New" panose="02070309020205020404" pitchFamily="49" charset="0"/>
              </a:rPr>
              <a:t>        --chef-zero-port PORT        Port (or port range) to start chef-zero on.  Port ranges like 1000,1010 or 8889-9999 will try all given ports until one works.</a:t>
            </a:r>
          </a:p>
          <a:p>
            <a:r>
              <a:rPr lang="en-US" sz="1800" dirty="0">
                <a:latin typeface="Courier New" panose="02070309020205020404" pitchFamily="49" charset="0"/>
                <a:cs typeface="Courier New" panose="02070309020205020404" pitchFamily="49" charset="0"/>
              </a:rPr>
              <a:t>    -k, --key KEY                    API Client Key</a:t>
            </a:r>
          </a:p>
          <a:p>
            <a:r>
              <a:rPr lang="en-US" sz="1800" dirty="0">
                <a:latin typeface="Courier New" panose="02070309020205020404" pitchFamily="49" charset="0"/>
                <a:cs typeface="Courier New" panose="02070309020205020404" pitchFamily="49" charset="0"/>
              </a:rPr>
              <a:t>        --[no-]color                 Use colored output, defaults to false on Windows, true otherwise</a:t>
            </a:r>
          </a:p>
          <a:p>
            <a:r>
              <a:rPr lang="en-US" sz="1800" dirty="0">
                <a:latin typeface="Courier New" panose="02070309020205020404" pitchFamily="49" charset="0"/>
                <a:cs typeface="Courier New" panose="02070309020205020404" pitchFamily="49" charset="0"/>
              </a:rPr>
              <a:t>    -C, --concurrency NUM            The number of concurrent connections</a:t>
            </a:r>
          </a:p>
          <a:p>
            <a:r>
              <a:rPr lang="en-US" sz="1800" dirty="0">
                <a:latin typeface="Courier New" panose="02070309020205020404" pitchFamily="49" charset="0"/>
                <a:cs typeface="Courier New" panose="02070309020205020404" pitchFamily="49" charset="0"/>
              </a:rPr>
              <a:t>    -c, --config CONFIG              The configuration file to use</a:t>
            </a:r>
          </a:p>
          <a:p>
            <a:r>
              <a:rPr lang="en-US" sz="1800" dirty="0">
                <a:latin typeface="Courier New" panose="02070309020205020404" pitchFamily="49" charset="0"/>
                <a:cs typeface="Courier New" panose="02070309020205020404" pitchFamily="49" charset="0"/>
              </a:rPr>
              <a:t>        --defaults                   Accept default values for all </a:t>
            </a:r>
            <a:r>
              <a:rPr lang="en-US" sz="1800" dirty="0" smtClean="0">
                <a:latin typeface="Courier New" panose="02070309020205020404" pitchFamily="49" charset="0"/>
                <a:cs typeface="Courier New" panose="02070309020205020404" pitchFamily="49" charset="0"/>
              </a:rPr>
              <a:t>questions</a:t>
            </a:r>
            <a:endParaRPr lang="en-US" sz="18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Using knife ssh</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ssh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976706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99583"/>
            <a:ext cx="14423693" cy="5165468"/>
          </a:xfrm>
        </p:spPr>
        <p:txBody>
          <a:bodyPr/>
          <a:lstStyle/>
          <a:p>
            <a:r>
              <a:rPr lang="en-US" sz="2000" dirty="0">
                <a:latin typeface="Courier New" panose="02070309020205020404" pitchFamily="49" charset="0"/>
                <a:cs typeface="Courier New" panose="02070309020205020404" pitchFamily="49" charset="0"/>
              </a:rPr>
              <a:t>ec2-54-88-169-195.compute-1.amazonaws.com Starting Chef Client, version 12.4.4</a:t>
            </a:r>
          </a:p>
          <a:p>
            <a:r>
              <a:rPr lang="en-US" sz="2000" dirty="0">
                <a:latin typeface="Courier New" panose="02070309020205020404" pitchFamily="49" charset="0"/>
                <a:cs typeface="Courier New" panose="02070309020205020404" pitchFamily="49" charset="0"/>
              </a:rPr>
              <a:t>ec2-54-84-233-7.compute-1.amazonaws.com   Starting Chef Client, version 12.4.4</a:t>
            </a:r>
          </a:p>
          <a:p>
            <a:r>
              <a:rPr lang="en-US" sz="2000" dirty="0">
                <a:latin typeface="Courier New" panose="02070309020205020404" pitchFamily="49" charset="0"/>
                <a:cs typeface="Courier New" panose="02070309020205020404" pitchFamily="49" charset="0"/>
              </a:rPr>
              <a:t>ec2-54-88-185-159.compute-1.amazonaws.com Starting Chef Client, version 12.4.4</a:t>
            </a:r>
          </a:p>
          <a:p>
            <a:r>
              <a:rPr lang="en-US" sz="2000" dirty="0">
                <a:latin typeface="Courier New" panose="02070309020205020404" pitchFamily="49" charset="0"/>
                <a:cs typeface="Courier New" panose="02070309020205020404" pitchFamily="49" charset="0"/>
              </a:rPr>
              <a:t>ec2-54-88-169-195.compute-1.amazonaws.com resolving cookbooks for run list: ["</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ec2-54-84-233-7.compute-1.amazonaws.com   resolving cookbooks for run list: ["apache"]</a:t>
            </a:r>
          </a:p>
          <a:p>
            <a:r>
              <a:rPr lang="en-US" sz="2000" dirty="0">
                <a:latin typeface="Courier New" panose="02070309020205020404" pitchFamily="49" charset="0"/>
                <a:cs typeface="Courier New" panose="02070309020205020404" pitchFamily="49" charset="0"/>
              </a:rPr>
              <a:t>ec2-54-88-169-195.compute-1.amazonaws.com Synchronizing Cookbooks:</a:t>
            </a:r>
          </a:p>
          <a:p>
            <a:r>
              <a:rPr lang="en-US" sz="2000" dirty="0">
                <a:latin typeface="Courier New" panose="02070309020205020404" pitchFamily="49" charset="0"/>
                <a:cs typeface="Courier New" panose="02070309020205020404" pitchFamily="49" charset="0"/>
              </a:rPr>
              <a:t>ec2-54-84-233-7.compute-1.amazonaws.com   Synchronizing Cookbooks:</a:t>
            </a:r>
          </a:p>
          <a:p>
            <a:r>
              <a:rPr lang="en-US" sz="2000" dirty="0">
                <a:latin typeface="Courier New" panose="02070309020205020404" pitchFamily="49" charset="0"/>
                <a:cs typeface="Courier New" panose="02070309020205020404" pitchFamily="49" charset="0"/>
              </a:rPr>
              <a:t>ec2-54-88-169-195.compute-1.amazonaws.com   - </a:t>
            </a:r>
            <a:r>
              <a:rPr lang="en-US" sz="2000" dirty="0" err="1">
                <a:latin typeface="Courier New" panose="02070309020205020404" pitchFamily="49" charset="0"/>
                <a:cs typeface="Courier New" panose="02070309020205020404" pitchFamily="49" charset="0"/>
              </a:rPr>
              <a:t>haproxy</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ec2-54-84-233-7.compute-1.amazonaws.com     - </a:t>
            </a:r>
            <a:r>
              <a:rPr lang="en-US" sz="2000" dirty="0" smtClean="0">
                <a:latin typeface="Courier New" panose="02070309020205020404" pitchFamily="49" charset="0"/>
                <a:cs typeface="Courier New" panose="02070309020205020404" pitchFamily="49" charset="0"/>
              </a:rPr>
              <a:t>apache</a:t>
            </a:r>
          </a:p>
          <a:p>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583660" y="233464"/>
            <a:ext cx="14961140" cy="898913"/>
          </a:xfrm>
        </p:spPr>
        <p:txBody>
          <a:bodyPr/>
          <a:lstStyle/>
          <a:p>
            <a:r>
              <a:rPr lang="en-US" dirty="0" smtClean="0"/>
              <a:t>Lab: Run chef-client on all nodes</a:t>
            </a:r>
            <a:endParaRPr lang="en-US" dirty="0"/>
          </a:p>
        </p:txBody>
      </p:sp>
      <p:sp>
        <p:nvSpPr>
          <p:cNvPr id="4" name="Text Placeholder 3"/>
          <p:cNvSpPr>
            <a:spLocks noGrp="1"/>
          </p:cNvSpPr>
          <p:nvPr>
            <p:ph type="body" sz="quarter" idx="11"/>
          </p:nvPr>
        </p:nvSpPr>
        <p:spPr>
          <a:xfrm>
            <a:off x="1121104" y="1337149"/>
            <a:ext cx="14422528" cy="1203039"/>
          </a:xfrm>
        </p:spPr>
        <p:txBody>
          <a:bodyPr/>
          <a:lstStyle/>
          <a:p>
            <a:r>
              <a:rPr lang="en-US" sz="3000" dirty="0" smtClean="0">
                <a:latin typeface="Courier New" panose="02070309020205020404" pitchFamily="49" charset="0"/>
                <a:cs typeface="Courier New" panose="02070309020205020404" pitchFamily="49" charset="0"/>
              </a:rPr>
              <a:t>$ knife </a:t>
            </a:r>
            <a:r>
              <a:rPr lang="en-US" sz="3000" dirty="0" err="1" smtClean="0">
                <a:latin typeface="Courier New" panose="02070309020205020404" pitchFamily="49" charset="0"/>
                <a:cs typeface="Courier New" panose="02070309020205020404" pitchFamily="49" charset="0"/>
              </a:rPr>
              <a:t>ssh</a:t>
            </a:r>
            <a:r>
              <a:rPr lang="en-US" sz="3000" dirty="0">
                <a:latin typeface="Courier New" panose="02070309020205020404" pitchFamily="49" charset="0"/>
                <a:cs typeface="Courier New" panose="02070309020205020404" pitchFamily="49" charset="0"/>
              </a:rPr>
              <a:t> </a:t>
            </a:r>
            <a:r>
              <a:rPr lang="en-US" sz="3000" dirty="0" smtClean="0">
                <a:latin typeface="Courier New" panose="02070309020205020404" pitchFamily="49" charset="0"/>
                <a:cs typeface="Courier New" panose="02070309020205020404" pitchFamily="49" charset="0"/>
              </a:rPr>
              <a:t>"</a:t>
            </a:r>
            <a:r>
              <a:rPr lang="en-US" sz="3200" dirty="0" smtClean="0">
                <a:latin typeface="Courier New"/>
                <a:cs typeface="Courier New"/>
              </a:rPr>
              <a:t>*:*</a:t>
            </a:r>
            <a:r>
              <a:rPr lang="en-US" sz="3000" dirty="0" smtClean="0">
                <a:latin typeface="Courier New" panose="02070309020205020404" pitchFamily="49" charset="0"/>
                <a:cs typeface="Courier New" panose="02070309020205020404" pitchFamily="49" charset="0"/>
              </a:rPr>
              <a:t>" -x USERNAME -P PASSWORD "sudo chef-client"</a:t>
            </a:r>
            <a:endParaRPr lang="en-US" sz="30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891348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53196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3"/>
            <a:ext cx="12260113" cy="4191205"/>
          </a:xfrm>
        </p:spPr>
        <p:txBody>
          <a:bodyPr>
            <a:normAutofit/>
          </a:bodyPr>
          <a:lstStyle/>
          <a:p>
            <a:r>
              <a:rPr lang="en-US" dirty="0" smtClean="0"/>
              <a:t>Attributes are like parameters to your cookbook – no hard-coded values in recipes or templates</a:t>
            </a:r>
          </a:p>
          <a:p>
            <a:endParaRPr lang="en-US" dirty="0" smtClean="0"/>
          </a:p>
          <a:p>
            <a:r>
              <a:rPr lang="en-US" dirty="0" smtClean="0"/>
              <a:t>Can you imagine in complex topologies, where you could have multiple levels of dependencies between cookbooks – </a:t>
            </a:r>
            <a:r>
              <a:rPr lang="en-US" dirty="0" err="1" smtClean="0"/>
              <a:t>berkself</a:t>
            </a:r>
            <a:r>
              <a:rPr lang="en-US" dirty="0" smtClean="0"/>
              <a:t> handles all of that out the box</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520461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958690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184850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4"/>
          <p:cNvSpPr>
            <a:spLocks noGrp="1"/>
          </p:cNvSpPr>
          <p:nvPr>
            <p:ph type="body" sz="quarter" idx="12"/>
          </p:nvPr>
        </p:nvSpPr>
        <p:spPr>
          <a:xfrm>
            <a:off x="677333" y="1856198"/>
            <a:ext cx="11314732"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We now have a load balancer &amp; two web servers, all listening on port 80</a:t>
            </a:r>
            <a:endParaRPr lang="en-US" dirty="0"/>
          </a:p>
          <a:p>
            <a:pPr lvl="2"/>
            <a:r>
              <a:rPr lang="en-US" dirty="0" smtClean="0"/>
              <a:t>IT have mandated that direct access to the webservers should be blocked</a:t>
            </a:r>
          </a:p>
          <a:p>
            <a:pPr lvl="1"/>
            <a:endParaRPr lang="en-US" dirty="0"/>
          </a:p>
        </p:txBody>
      </p:sp>
      <p:pic>
        <p:nvPicPr>
          <p:cNvPr id="50"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6675" y="4737812"/>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p:txBody>
          <a:bodyPr/>
          <a:lstStyle/>
          <a:p>
            <a:r>
              <a:rPr lang="en-US" dirty="0" smtClean="0"/>
              <a:t>Our topology</a:t>
            </a:r>
            <a:endParaRPr lang="en-US" dirty="0"/>
          </a:p>
        </p:txBody>
      </p:sp>
      <p:sp>
        <p:nvSpPr>
          <p:cNvPr id="22" name="Footer Placeholder 21"/>
          <p:cNvSpPr>
            <a:spLocks noGrp="1"/>
          </p:cNvSpPr>
          <p:nvPr>
            <p:ph type="ftr" sz="quarter" idx="4294967295"/>
          </p:nvPr>
        </p:nvSpPr>
        <p:spPr>
          <a:xfrm>
            <a:off x="324400" y="8579607"/>
            <a:ext cx="5681953" cy="507556"/>
          </a:xfrm>
          <a:prstGeom prst="rect">
            <a:avLst/>
          </a:prstGeom>
        </p:spPr>
        <p:txBody>
          <a:bodyPr/>
          <a:lstStyle/>
          <a:p>
            <a:r>
              <a:rPr lang="en-US" dirty="0" smtClean="0"/>
              <a:t>©2015 Chef Software Inc.</a:t>
            </a:r>
            <a:endParaRPr lang="en-US" dirty="0"/>
          </a:p>
        </p:txBody>
      </p:sp>
      <p:sp>
        <p:nvSpPr>
          <p:cNvPr id="4" name="Slide Number Placeholder 3"/>
          <p:cNvSpPr>
            <a:spLocks noGrp="1"/>
          </p:cNvSpPr>
          <p:nvPr>
            <p:ph type="sldNum" sz="quarter" idx="4294967295"/>
          </p:nvPr>
        </p:nvSpPr>
        <p:spPr>
          <a:xfrm>
            <a:off x="6299200" y="8579662"/>
            <a:ext cx="3657600" cy="486833"/>
          </a:xfrm>
          <a:prstGeom prst="rect">
            <a:avLst/>
          </a:prstGeom>
        </p:spPr>
        <p:txBody>
          <a:bodyPr/>
          <a:lstStyle/>
          <a:p>
            <a:fld id="{D3C6E21F-9381-4880-84FB-1E73165A9E9D}" type="slidenum">
              <a:rPr lang="en-US" smtClean="0"/>
              <a:pPr/>
              <a:t>4</a:t>
            </a:fld>
            <a:endParaRPr lang="en-US" dirty="0"/>
          </a:p>
        </p:txBody>
      </p:sp>
      <p:cxnSp>
        <p:nvCxnSpPr>
          <p:cNvPr id="25" name="Straight Arrow Connector 24"/>
          <p:cNvCxnSpPr/>
          <p:nvPr/>
        </p:nvCxnSpPr>
        <p:spPr>
          <a:xfrm flipV="1">
            <a:off x="6664611" y="5225569"/>
            <a:ext cx="1719384" cy="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41" name="Picture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1573" y="4669793"/>
            <a:ext cx="1636811" cy="1745180"/>
          </a:xfrm>
          <a:prstGeom prst="rect">
            <a:avLst/>
          </a:prstGeom>
        </p:spPr>
      </p:pic>
      <p:sp>
        <p:nvSpPr>
          <p:cNvPr id="42" name="Text Placeholder 2"/>
          <p:cNvSpPr txBox="1">
            <a:spLocks/>
          </p:cNvSpPr>
          <p:nvPr/>
        </p:nvSpPr>
        <p:spPr bwMode="white">
          <a:xfrm>
            <a:off x="5180159" y="5973084"/>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Workstation</a:t>
            </a:r>
            <a:endParaRPr lang="en-US" sz="2667" dirty="0"/>
          </a:p>
          <a:p>
            <a:endParaRPr lang="en-US" sz="2667" dirty="0"/>
          </a:p>
          <a:p>
            <a:endParaRPr lang="en-US" sz="2667" dirty="0"/>
          </a:p>
          <a:p>
            <a:endParaRPr lang="en-US" sz="4267" dirty="0"/>
          </a:p>
          <a:p>
            <a:endParaRPr lang="en-US" sz="4267" dirty="0"/>
          </a:p>
        </p:txBody>
      </p:sp>
      <p:cxnSp>
        <p:nvCxnSpPr>
          <p:cNvPr id="43" name="Straight Arrow Connector 42"/>
          <p:cNvCxnSpPr/>
          <p:nvPr/>
        </p:nvCxnSpPr>
        <p:spPr>
          <a:xfrm flipV="1">
            <a:off x="10456865" y="4086041"/>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44"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62798" y="3256797"/>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
        <p:nvSpPr>
          <p:cNvPr id="45" name="Text Placeholder 2"/>
          <p:cNvSpPr txBox="1">
            <a:spLocks/>
          </p:cNvSpPr>
          <p:nvPr/>
        </p:nvSpPr>
        <p:spPr bwMode="white">
          <a:xfrm>
            <a:off x="14001333" y="4536921"/>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pic>
        <p:nvPicPr>
          <p:cNvPr id="46"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62798" y="6195009"/>
            <a:ext cx="1321013" cy="1334359"/>
          </a:xfrm>
          <a:prstGeom prst="rect">
            <a:avLst/>
          </a:prstGeom>
          <a:noFill/>
          <a:extLst>
            <a:ext uri="{909E8E84-426E-40dd-AFC4-6F175D3DCCD1}">
              <a14:hiddenFill xmlns:a14="http://schemas.microsoft.com/office/drawing/2010/main" xmlns="">
                <a:solidFill>
                  <a:srgbClr val="FFFFFF"/>
                </a:solidFill>
              </a14:hiddenFill>
            </a:ext>
          </a:extLst>
        </p:spPr>
      </p:pic>
      <p:cxnSp>
        <p:nvCxnSpPr>
          <p:cNvPr id="47" name="Straight Arrow Connector 46"/>
          <p:cNvCxnSpPr/>
          <p:nvPr/>
        </p:nvCxnSpPr>
        <p:spPr>
          <a:xfrm>
            <a:off x="10495995" y="5065641"/>
            <a:ext cx="2881110" cy="14596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Text Placeholder 2"/>
          <p:cNvSpPr txBox="1">
            <a:spLocks/>
          </p:cNvSpPr>
          <p:nvPr/>
        </p:nvSpPr>
        <p:spPr bwMode="white">
          <a:xfrm>
            <a:off x="13872733" y="7607826"/>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sp>
        <p:nvSpPr>
          <p:cNvPr id="18" name="Text Placeholder 2"/>
          <p:cNvSpPr txBox="1">
            <a:spLocks/>
          </p:cNvSpPr>
          <p:nvPr/>
        </p:nvSpPr>
        <p:spPr bwMode="white">
          <a:xfrm>
            <a:off x="13406679" y="3837223"/>
            <a:ext cx="1028809" cy="342894"/>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/8080</a:t>
            </a:r>
            <a:endParaRPr lang="en-US" sz="1800" dirty="0"/>
          </a:p>
          <a:p>
            <a:endParaRPr lang="en-US" sz="1100" dirty="0"/>
          </a:p>
          <a:p>
            <a:endParaRPr lang="en-US" sz="1100" dirty="0"/>
          </a:p>
          <a:p>
            <a:endParaRPr lang="en-US" sz="1800" dirty="0"/>
          </a:p>
          <a:p>
            <a:endParaRPr lang="en-US" sz="1800" dirty="0"/>
          </a:p>
        </p:txBody>
      </p:sp>
      <p:sp>
        <p:nvSpPr>
          <p:cNvPr id="19" name="Text Placeholder 2"/>
          <p:cNvSpPr txBox="1">
            <a:spLocks/>
          </p:cNvSpPr>
          <p:nvPr/>
        </p:nvSpPr>
        <p:spPr bwMode="white">
          <a:xfrm>
            <a:off x="13406679" y="6345290"/>
            <a:ext cx="1028809" cy="342894"/>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/8080</a:t>
            </a:r>
            <a:endParaRPr lang="en-US" sz="1800" dirty="0"/>
          </a:p>
          <a:p>
            <a:endParaRPr lang="en-US" sz="1100" dirty="0"/>
          </a:p>
          <a:p>
            <a:endParaRPr lang="en-US" sz="1100" dirty="0"/>
          </a:p>
          <a:p>
            <a:endParaRPr lang="en-US" sz="1800" dirty="0"/>
          </a:p>
          <a:p>
            <a:endParaRPr lang="en-US" sz="1800" dirty="0"/>
          </a:p>
        </p:txBody>
      </p:sp>
      <p:sp>
        <p:nvSpPr>
          <p:cNvPr id="20" name="Text Placeholder 2"/>
          <p:cNvSpPr txBox="1">
            <a:spLocks/>
          </p:cNvSpPr>
          <p:nvPr/>
        </p:nvSpPr>
        <p:spPr bwMode="white">
          <a:xfrm>
            <a:off x="8423383" y="5026946"/>
            <a:ext cx="707306" cy="358969"/>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a:t>
            </a:r>
            <a:endParaRPr lang="en-US" sz="1800" dirty="0"/>
          </a:p>
          <a:p>
            <a:endParaRPr lang="en-US" sz="1100" dirty="0"/>
          </a:p>
          <a:p>
            <a:endParaRPr lang="en-US" sz="1100" dirty="0"/>
          </a:p>
          <a:p>
            <a:endParaRPr lang="en-US" sz="1800" dirty="0"/>
          </a:p>
          <a:p>
            <a:endParaRPr lang="en-US" sz="1800" dirty="0"/>
          </a:p>
        </p:txBody>
      </p:sp>
      <p:sp>
        <p:nvSpPr>
          <p:cNvPr id="21" name="Text Placeholder 2"/>
          <p:cNvSpPr txBox="1">
            <a:spLocks/>
          </p:cNvSpPr>
          <p:nvPr/>
        </p:nvSpPr>
        <p:spPr bwMode="white">
          <a:xfrm>
            <a:off x="7225467" y="6192220"/>
            <a:ext cx="1028809" cy="342894"/>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block</a:t>
            </a:r>
          </a:p>
          <a:p>
            <a:pPr algn="ctr"/>
            <a:r>
              <a:rPr lang="en-US" sz="1800" dirty="0" err="1" smtClean="0"/>
              <a:t>tcp</a:t>
            </a:r>
            <a:r>
              <a:rPr lang="en-US" sz="1800" dirty="0" smtClean="0"/>
              <a:t>/8080</a:t>
            </a:r>
            <a:endParaRPr lang="en-US" sz="1800" dirty="0"/>
          </a:p>
          <a:p>
            <a:pPr algn="ctr"/>
            <a:endParaRPr lang="en-US" sz="1100" dirty="0"/>
          </a:p>
          <a:p>
            <a:pPr algn="ctr"/>
            <a:endParaRPr lang="en-US" sz="1100" dirty="0"/>
          </a:p>
          <a:p>
            <a:pPr algn="ctr"/>
            <a:endParaRPr lang="en-US" sz="1800" dirty="0"/>
          </a:p>
          <a:p>
            <a:pPr algn="ctr"/>
            <a:endParaRPr lang="en-US" sz="1800" dirty="0"/>
          </a:p>
        </p:txBody>
      </p:sp>
      <p:sp>
        <p:nvSpPr>
          <p:cNvPr id="23" name="Text Placeholder 2"/>
          <p:cNvSpPr txBox="1">
            <a:spLocks/>
          </p:cNvSpPr>
          <p:nvPr/>
        </p:nvSpPr>
        <p:spPr bwMode="white">
          <a:xfrm>
            <a:off x="8741229" y="5987638"/>
            <a:ext cx="2122155"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Load balancer</a:t>
            </a:r>
            <a:endParaRPr lang="en-US" sz="2667" dirty="0"/>
          </a:p>
          <a:p>
            <a:endParaRPr lang="en-US" sz="2667" dirty="0"/>
          </a:p>
          <a:p>
            <a:endParaRPr lang="en-US" sz="2667" dirty="0"/>
          </a:p>
          <a:p>
            <a:endParaRPr lang="en-US" sz="4267" dirty="0"/>
          </a:p>
          <a:p>
            <a:endParaRPr lang="en-US" sz="4267" dirty="0"/>
          </a:p>
        </p:txBody>
      </p:sp>
      <p:sp>
        <p:nvSpPr>
          <p:cNvPr id="3" name="Rectangle 2"/>
          <p:cNvSpPr/>
          <p:nvPr/>
        </p:nvSpPr>
        <p:spPr bwMode="auto">
          <a:xfrm>
            <a:off x="7571397" y="4313927"/>
            <a:ext cx="417954" cy="1848896"/>
          </a:xfrm>
          <a:prstGeom prst="rect">
            <a:avLst/>
          </a:prstGeom>
          <a:pattFill prst="horzBrick">
            <a:fgClr>
              <a:schemeClr val="accent1"/>
            </a:fgClr>
            <a:bgClr>
              <a:prstClr val="white"/>
            </a:bgClr>
          </a:patt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2526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Lab: </a:t>
            </a:r>
            <a:r>
              <a:rPr lang="en-US" sz="4800" dirty="0"/>
              <a:t>Reconfigure Apache</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Reconfigure </a:t>
            </a:r>
            <a:r>
              <a:rPr lang="en-US" dirty="0"/>
              <a:t>Apache to serve content of port </a:t>
            </a:r>
            <a:r>
              <a:rPr lang="en-US" dirty="0" err="1"/>
              <a:t>tcp</a:t>
            </a:r>
            <a:r>
              <a:rPr lang="en-US" dirty="0"/>
              <a:t>/</a:t>
            </a:r>
            <a:r>
              <a:rPr lang="en-US" dirty="0" smtClean="0"/>
              <a:t>8080</a:t>
            </a:r>
          </a:p>
          <a:p>
            <a:pPr marL="380990" indent="-380990">
              <a:buFont typeface="Wingdings" charset="2"/>
              <a:buChar char="q"/>
            </a:pPr>
            <a:r>
              <a:rPr lang="en-US" dirty="0" smtClean="0"/>
              <a:t>Reconfigure </a:t>
            </a:r>
            <a:r>
              <a:rPr lang="en-US" dirty="0" err="1"/>
              <a:t>HAProxy</a:t>
            </a:r>
            <a:r>
              <a:rPr lang="en-US" dirty="0"/>
              <a:t> to contact Apache on port </a:t>
            </a:r>
            <a:r>
              <a:rPr lang="en-US" dirty="0" err="1"/>
              <a:t>tcp</a:t>
            </a:r>
            <a:r>
              <a:rPr lang="en-US" dirty="0"/>
              <a:t>/8080</a:t>
            </a:r>
          </a:p>
        </p:txBody>
      </p:sp>
      <p:sp>
        <p:nvSpPr>
          <p:cNvPr id="5" name="Content Placeholder 4"/>
          <p:cNvSpPr>
            <a:spLocks noGrp="1"/>
          </p:cNvSpPr>
          <p:nvPr>
            <p:ph sz="quarter" idx="11"/>
          </p:nvPr>
        </p:nvSpPr>
        <p:spPr/>
        <p:txBody>
          <a:bodyPr>
            <a:normAutofit/>
          </a:bodyPr>
          <a:lstStyle/>
          <a:p>
            <a:r>
              <a:rPr lang="en-US" dirty="0"/>
              <a:t>So we want </a:t>
            </a:r>
            <a:r>
              <a:rPr lang="en-US" dirty="0" err="1"/>
              <a:t>HAProxy</a:t>
            </a:r>
            <a:r>
              <a:rPr lang="en-US" dirty="0"/>
              <a:t> to serve content of port </a:t>
            </a:r>
            <a:r>
              <a:rPr lang="en-US" dirty="0" err="1"/>
              <a:t>tcp</a:t>
            </a:r>
            <a:r>
              <a:rPr lang="en-US" dirty="0"/>
              <a:t>/80, and Apache to serve of </a:t>
            </a:r>
            <a:r>
              <a:rPr lang="en-US" dirty="0" err="1"/>
              <a:t>tcp</a:t>
            </a:r>
            <a:r>
              <a:rPr lang="en-US" dirty="0"/>
              <a:t>/8080</a:t>
            </a:r>
          </a:p>
        </p:txBody>
      </p:sp>
    </p:spTree>
    <p:extLst>
      <p:ext uri="{BB962C8B-B14F-4D97-AF65-F5344CB8AC3E}">
        <p14:creationId xmlns:p14="http://schemas.microsoft.com/office/powerpoint/2010/main" val="29728565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13751" y="2496327"/>
            <a:ext cx="11928393" cy="852712"/>
          </a:xfrm>
        </p:spPr>
        <p:txBody>
          <a:bodyPr>
            <a:normAutofit fontScale="90000"/>
          </a:bodyPr>
          <a:lstStyle/>
          <a:p>
            <a:r>
              <a:rPr lang="en-US" dirty="0" smtClean="0"/>
              <a:t>Reconfigure Apache</a:t>
            </a:r>
            <a:endParaRPr lang="en-US" dirty="0"/>
          </a:p>
        </p:txBody>
      </p:sp>
      <p:sp>
        <p:nvSpPr>
          <p:cNvPr id="3" name="Subtitle 2"/>
          <p:cNvSpPr>
            <a:spLocks noGrp="1"/>
          </p:cNvSpPr>
          <p:nvPr>
            <p:ph type="subTitle" idx="1"/>
          </p:nvPr>
        </p:nvSpPr>
        <p:spPr>
          <a:xfrm>
            <a:off x="3013753" y="3506118"/>
            <a:ext cx="10974132" cy="3844212"/>
          </a:xfrm>
        </p:spPr>
        <p:txBody>
          <a:bodyPr/>
          <a:lstStyle/>
          <a:p>
            <a:r>
              <a:rPr lang="en-US" dirty="0" smtClean="0"/>
              <a:t>Apache is configured to listen on port 80 in the file </a:t>
            </a:r>
            <a:r>
              <a:rPr lang="en-US" dirty="0" smtClean="0">
                <a:latin typeface="Courier New"/>
                <a:cs typeface="Courier New"/>
              </a:rPr>
              <a:t>/</a:t>
            </a:r>
            <a:r>
              <a:rPr lang="en-US" dirty="0" err="1" smtClean="0">
                <a:latin typeface="Courier New"/>
                <a:cs typeface="Courier New"/>
              </a:rPr>
              <a:t>etc</a:t>
            </a:r>
            <a:r>
              <a:rPr lang="en-US" dirty="0" smtClean="0">
                <a:latin typeface="Courier New"/>
                <a:cs typeface="Courier New"/>
              </a:rPr>
              <a:t>/</a:t>
            </a:r>
            <a:r>
              <a:rPr lang="en-US" dirty="0" err="1" smtClean="0">
                <a:latin typeface="Courier New"/>
                <a:cs typeface="Courier New"/>
              </a:rPr>
              <a:t>httpd</a:t>
            </a:r>
            <a:r>
              <a:rPr lang="en-US" dirty="0" smtClean="0">
                <a:latin typeface="Courier New"/>
                <a:cs typeface="Courier New"/>
              </a:rPr>
              <a:t>/</a:t>
            </a:r>
            <a:r>
              <a:rPr lang="en-US" dirty="0" err="1" smtClean="0">
                <a:latin typeface="Courier New"/>
                <a:cs typeface="Courier New"/>
              </a:rPr>
              <a:t>conf</a:t>
            </a:r>
            <a:r>
              <a:rPr lang="en-US" dirty="0" smtClean="0">
                <a:latin typeface="Courier New"/>
                <a:cs typeface="Courier New"/>
              </a:rPr>
              <a:t>/</a:t>
            </a:r>
            <a:r>
              <a:rPr lang="en-US" dirty="0" err="1" smtClean="0">
                <a:latin typeface="Courier New"/>
                <a:cs typeface="Courier New"/>
              </a:rPr>
              <a:t>httpd.conf</a:t>
            </a:r>
            <a:endParaRPr lang="en-US" dirty="0" smtClean="0">
              <a:latin typeface="Courier New"/>
              <a:cs typeface="Courier New"/>
            </a:endParaRPr>
          </a:p>
          <a:p>
            <a:endParaRPr lang="en-US" dirty="0" smtClean="0"/>
          </a:p>
          <a:p>
            <a:r>
              <a:rPr lang="en-US" dirty="0" smtClean="0"/>
              <a:t>We will create a template for this file </a:t>
            </a:r>
            <a:r>
              <a:rPr lang="en-US" dirty="0"/>
              <a:t>in </a:t>
            </a:r>
            <a:r>
              <a:rPr lang="en-US" dirty="0" smtClean="0"/>
              <a:t>the apache cookbook and change the value to 8080 via an attribute</a:t>
            </a:r>
            <a:endParaRPr lang="en-US" dirty="0"/>
          </a:p>
        </p:txBody>
      </p:sp>
      <p:sp>
        <p:nvSpPr>
          <p:cNvPr id="4" name="Footer Placeholder 3"/>
          <p:cNvSpPr>
            <a:spLocks noGrp="1"/>
          </p:cNvSpPr>
          <p:nvPr>
            <p:ph type="ftr" sz="quarter" idx="10"/>
          </p:nvPr>
        </p:nvSpPr>
        <p:spPr/>
        <p:txBody>
          <a:bodyPr/>
          <a:lstStyle/>
          <a:p>
            <a:r>
              <a:rPr lang="en-US" smtClean="0"/>
              <a:t>©2015 Chef Software Inc.</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448196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Attribute Files</a:t>
            </a:r>
            <a:endParaRPr lang="en-US" dirty="0"/>
          </a:p>
        </p:txBody>
      </p:sp>
      <p:sp>
        <p:nvSpPr>
          <p:cNvPr id="3" name="Subtitle 2"/>
          <p:cNvSpPr>
            <a:spLocks noGrp="1"/>
          </p:cNvSpPr>
          <p:nvPr>
            <p:ph type="subTitle" idx="1"/>
          </p:nvPr>
        </p:nvSpPr>
        <p:spPr>
          <a:xfrm>
            <a:off x="3013753" y="3506118"/>
            <a:ext cx="10974132" cy="4271667"/>
          </a:xfrm>
        </p:spPr>
        <p:txBody>
          <a:bodyPr/>
          <a:lstStyle/>
          <a:p>
            <a:r>
              <a:rPr lang="en-US" dirty="0" smtClean="0"/>
              <a:t>The Node Object contains many automatic attributes generate by OHAI</a:t>
            </a:r>
          </a:p>
          <a:p>
            <a:endParaRPr lang="en-US" dirty="0"/>
          </a:p>
          <a:p>
            <a:r>
              <a:rPr lang="en-US" dirty="0" smtClean="0"/>
              <a:t>You can also maintain attributes within a cookbook</a:t>
            </a:r>
          </a:p>
          <a:p>
            <a:endParaRPr lang="en-US" dirty="0"/>
          </a:p>
          <a:p>
            <a:r>
              <a:rPr lang="en-US" dirty="0" smtClean="0"/>
              <a:t>These are like variables or parameters for your cookbook and allow recipes to be data driven</a:t>
            </a:r>
            <a:endParaRPr lang="en-US" dirty="0"/>
          </a:p>
        </p:txBody>
      </p:sp>
    </p:spTree>
    <p:extLst>
      <p:ext uri="{BB962C8B-B14F-4D97-AF65-F5344CB8AC3E}">
        <p14:creationId xmlns:p14="http://schemas.microsoft.com/office/powerpoint/2010/main" val="1762340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2913" name="Rectangle 1"/>
          <p:cNvSpPr>
            <a:spLocks noGrp="1" noChangeArrowheads="1"/>
          </p:cNvSpPr>
          <p:nvPr>
            <p:ph type="ctrTitle"/>
          </p:nvPr>
        </p:nvSpPr>
        <p:spPr/>
        <p:txBody>
          <a:bodyPr>
            <a:normAutofit fontScale="90000"/>
          </a:bodyPr>
          <a:lstStyle/>
          <a:p>
            <a:r>
              <a:rPr lang="en-US" dirty="0" smtClean="0"/>
              <a:t>Best Practices</a:t>
            </a:r>
            <a:endParaRPr lang="en-US" dirty="0"/>
          </a:p>
        </p:txBody>
      </p:sp>
      <p:sp>
        <p:nvSpPr>
          <p:cNvPr id="1062914" name="Rectangle 2"/>
          <p:cNvSpPr>
            <a:spLocks noGrp="1" noChangeArrowheads="1"/>
          </p:cNvSpPr>
          <p:nvPr>
            <p:ph type="subTitle" idx="1"/>
          </p:nvPr>
        </p:nvSpPr>
        <p:spPr>
          <a:xfrm>
            <a:off x="3013753" y="3505071"/>
            <a:ext cx="11887580" cy="4368929"/>
          </a:xfrm>
        </p:spPr>
        <p:txBody>
          <a:bodyPr>
            <a:normAutofit fontScale="85000" lnSpcReduction="10000"/>
          </a:bodyPr>
          <a:lstStyle/>
          <a:p>
            <a:pPr marL="571500" indent="-571500">
              <a:lnSpc>
                <a:spcPct val="130000"/>
              </a:lnSpc>
              <a:buFont typeface="Courier New"/>
              <a:buChar char="o"/>
            </a:pPr>
            <a:r>
              <a:rPr lang="en-US" dirty="0" smtClean="0"/>
              <a:t>Well-written </a:t>
            </a:r>
            <a:r>
              <a:rPr lang="en-US" sz="3700" dirty="0"/>
              <a:t>cookbooks change behavior based on attributes</a:t>
            </a:r>
          </a:p>
          <a:p>
            <a:pPr marL="571500" indent="-571500">
              <a:lnSpc>
                <a:spcPct val="130000"/>
              </a:lnSpc>
              <a:buFont typeface="Courier New"/>
              <a:buChar char="o"/>
            </a:pPr>
            <a:r>
              <a:rPr lang="en-US" sz="3700" dirty="0">
                <a:solidFill>
                  <a:schemeClr val="accent3">
                    <a:lumMod val="50000"/>
                  </a:schemeClr>
                </a:solidFill>
              </a:rPr>
              <a:t>Ideally, you don't have to modify the contents of a cookbook to use it for your specific use case</a:t>
            </a:r>
          </a:p>
          <a:p>
            <a:pPr marL="571500" indent="-571500">
              <a:lnSpc>
                <a:spcPct val="130000"/>
              </a:lnSpc>
              <a:buFont typeface="Courier New"/>
              <a:buChar char="o"/>
            </a:pPr>
            <a:r>
              <a:rPr lang="en-US" sz="3700" dirty="0">
                <a:solidFill>
                  <a:schemeClr val="accent3">
                    <a:lumMod val="50000"/>
                  </a:schemeClr>
                </a:solidFill>
              </a:rPr>
              <a:t>Look at the attributes directory for things you can override through roles to affect behavior of the cookbook</a:t>
            </a:r>
          </a:p>
          <a:p>
            <a:pPr marL="571500" indent="-571500">
              <a:lnSpc>
                <a:spcPct val="130000"/>
              </a:lnSpc>
              <a:buFont typeface="Courier New"/>
              <a:buChar char="o"/>
            </a:pPr>
            <a:r>
              <a:rPr lang="en-US" sz="3700" dirty="0">
                <a:solidFill>
                  <a:schemeClr val="accent3">
                    <a:lumMod val="50000"/>
                  </a:schemeClr>
                </a:solidFill>
              </a:rPr>
              <a:t>Of course, well written cookbooks have sane defaults, and a README to describe all this.</a:t>
            </a:r>
          </a:p>
        </p:txBody>
      </p:sp>
    </p:spTree>
    <p:extLst>
      <p:ext uri="{BB962C8B-B14F-4D97-AF65-F5344CB8AC3E}">
        <p14:creationId xmlns:p14="http://schemas.microsoft.com/office/powerpoint/2010/main" val="388113209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Setting attributes in attribute files</a:t>
            </a:r>
          </a:p>
        </p:txBody>
      </p:sp>
      <p:sp>
        <p:nvSpPr>
          <p:cNvPr id="3" name="Text Placeholder 2"/>
          <p:cNvSpPr>
            <a:spLocks noGrp="1"/>
          </p:cNvSpPr>
          <p:nvPr>
            <p:ph type="body" sz="quarter" idx="10"/>
          </p:nvPr>
        </p:nvSpPr>
        <p:spPr/>
        <p:txBody>
          <a:bodyPr/>
          <a:lstStyle/>
          <a:p>
            <a:r>
              <a:rPr lang="en-US" sz="4800" dirty="0" smtClean="0"/>
              <a:t>Cookbook attributes are set </a:t>
            </a:r>
            <a:r>
              <a:rPr lang="en-US" sz="4800" dirty="0"/>
              <a:t>in the </a:t>
            </a:r>
            <a:r>
              <a:rPr lang="en-US" sz="4800" dirty="0" smtClean="0"/>
              <a:t>attributes </a:t>
            </a:r>
            <a:r>
              <a:rPr lang="en-US" sz="4800" dirty="0"/>
              <a:t>file</a:t>
            </a:r>
          </a:p>
          <a:p>
            <a:pPr lvl="1"/>
            <a:r>
              <a:rPr lang="en-US" sz="4300" dirty="0">
                <a:latin typeface="Courier"/>
                <a:cs typeface="Courier"/>
              </a:rPr>
              <a:t>./cookbooks/&lt;cookbook&gt;/attributes/</a:t>
            </a:r>
            <a:r>
              <a:rPr lang="en-US" sz="4300" dirty="0" err="1">
                <a:latin typeface="Courier"/>
                <a:cs typeface="Courier"/>
              </a:rPr>
              <a:t>default.rb</a:t>
            </a:r>
            <a:r>
              <a:rPr lang="en-US" sz="4300" dirty="0">
                <a:latin typeface="Courier"/>
                <a:cs typeface="Courier"/>
              </a:rPr>
              <a:t> </a:t>
            </a:r>
          </a:p>
          <a:p>
            <a:r>
              <a:rPr lang="en-US" sz="4800" dirty="0"/>
              <a:t>Format is</a:t>
            </a:r>
          </a:p>
          <a:p>
            <a:endParaRPr lang="en-US" sz="4800" dirty="0"/>
          </a:p>
          <a:p>
            <a:endParaRPr lang="en-US" sz="4800" dirty="0"/>
          </a:p>
          <a:p>
            <a:endParaRPr lang="en-US" sz="4800" dirty="0"/>
          </a:p>
          <a:p>
            <a:endParaRPr lang="en-US" sz="4800" dirty="0"/>
          </a:p>
          <a:p>
            <a:r>
              <a:rPr lang="en-US" sz="4800" dirty="0"/>
              <a:t>We'll look at precedence later....</a:t>
            </a:r>
          </a:p>
        </p:txBody>
      </p:sp>
      <p:pic>
        <p:nvPicPr>
          <p:cNvPr id="5" name="Picture 4"/>
          <p:cNvPicPr>
            <a:picLocks noChangeAspect="1"/>
          </p:cNvPicPr>
          <p:nvPr/>
        </p:nvPicPr>
        <p:blipFill>
          <a:blip r:embed="rId2"/>
          <a:stretch>
            <a:fillRect/>
          </a:stretch>
        </p:blipFill>
        <p:spPr>
          <a:xfrm>
            <a:off x="2052151" y="4078101"/>
            <a:ext cx="11359715" cy="2024612"/>
          </a:xfrm>
          <a:prstGeom prst="rect">
            <a:avLst/>
          </a:prstGeom>
        </p:spPr>
      </p:pic>
    </p:spTree>
    <p:extLst>
      <p:ext uri="{BB962C8B-B14F-4D97-AF65-F5344CB8AC3E}">
        <p14:creationId xmlns:p14="http://schemas.microsoft.com/office/powerpoint/2010/main" val="65019944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24337</TotalTime>
  <Words>2720</Words>
  <Application>Microsoft Macintosh PowerPoint</Application>
  <PresentationFormat>Custom</PresentationFormat>
  <Paragraphs>404</Paragraphs>
  <Slides>38</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Courier</vt:lpstr>
      <vt:lpstr>Courier New</vt:lpstr>
      <vt:lpstr>Gill Sans MT</vt:lpstr>
      <vt:lpstr>Heiti SC Medium</vt:lpstr>
      <vt:lpstr>Inconsolata</vt:lpstr>
      <vt:lpstr>Wingdings</vt:lpstr>
      <vt:lpstr>Arial</vt:lpstr>
      <vt:lpstr>ChefDk3.2Template</vt:lpstr>
      <vt:lpstr>Cookbook Attributes, Attribute Files and Dependencies</vt:lpstr>
      <vt:lpstr>Objectives</vt:lpstr>
      <vt:lpstr>Our topology</vt:lpstr>
      <vt:lpstr>Our topology</vt:lpstr>
      <vt:lpstr>Lab: Reconfigure Apache</vt:lpstr>
      <vt:lpstr>Reconfigure Apache</vt:lpstr>
      <vt:lpstr>Attribute Files</vt:lpstr>
      <vt:lpstr>Best Practices</vt:lpstr>
      <vt:lpstr>Setting attributes in attribute files</vt:lpstr>
      <vt:lpstr>Lab: Bump the cookbook version number</vt:lpstr>
      <vt:lpstr>Lab: Generate the attributes file</vt:lpstr>
      <vt:lpstr>Lab: Set the port value as an attribute</vt:lpstr>
      <vt:lpstr>Lab: Update the apache::server recipe </vt:lpstr>
      <vt:lpstr>Lab: Generate the Template file</vt:lpstr>
      <vt:lpstr>Lab: Add the 'port' variable to the Template</vt:lpstr>
      <vt:lpstr>Lab: Upload the Cookbook</vt:lpstr>
      <vt:lpstr>Lab: Upload the Cookbook</vt:lpstr>
      <vt:lpstr>Lab: Upload the Cookbook</vt:lpstr>
      <vt:lpstr>Lab: Upload the Cookbook</vt:lpstr>
      <vt:lpstr>Lab: Reconfigure Apache</vt:lpstr>
      <vt:lpstr>Lab: Bump the haproxy cookbook version</vt:lpstr>
      <vt:lpstr>Lab: Configuring haproxy.cfg.erb</vt:lpstr>
      <vt:lpstr>We've introduced a dependency</vt:lpstr>
      <vt:lpstr>Lab: Bump the cookbook version number</vt:lpstr>
      <vt:lpstr>Lab: Reconfigure Apache</vt:lpstr>
      <vt:lpstr>Lab: Upload the Cookbook</vt:lpstr>
      <vt:lpstr>Lab: Upload the Cookbook</vt:lpstr>
      <vt:lpstr>Configuring Berks</vt:lpstr>
      <vt:lpstr>Lab: Edit Berksfile</vt:lpstr>
      <vt:lpstr>Lab: Upload the Cookbook</vt:lpstr>
      <vt:lpstr>Lab: Upload the Cookbook</vt:lpstr>
      <vt:lpstr>SSH Woes</vt:lpstr>
      <vt:lpstr>Lab: Using knife ssh</vt:lpstr>
      <vt:lpstr>Lab: Run chef-client on all nodes</vt:lpstr>
      <vt:lpstr>PowerPoint Presentation</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John Fitzpatrick</cp:lastModifiedBy>
  <cp:revision>2102</cp:revision>
  <cp:lastPrinted>2015-02-07T23:49:10Z</cp:lastPrinted>
  <dcterms:created xsi:type="dcterms:W3CDTF">2012-09-13T17:36:07Z</dcterms:created>
  <dcterms:modified xsi:type="dcterms:W3CDTF">2016-04-08T16:48:23Z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